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Helvetica Neue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HelveticaNeue-bold.fntdata"/><Relationship Id="rId23" Type="http://schemas.openxmlformats.org/officeDocument/2006/relationships/font" Target="fonts/HelveticaNeue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HelveticaNeue-boldItalic.fntdata"/><Relationship Id="rId25" Type="http://schemas.openxmlformats.org/officeDocument/2006/relationships/font" Target="fonts/HelveticaNeue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81138ed96_0_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g2f81138ed9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e616bda28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g1e616bda2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4853036fb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g14853036fb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f81138ed96_0_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g2f81138ed96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f81138ed96_0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g2f81138ed9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81138ed96_0_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g2f81138ed96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○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■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○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■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○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■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○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■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○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■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○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■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Helvetica Neue"/>
              <a:buNone/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2468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■"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6.png"/><Relationship Id="rId6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7.jpg"/><Relationship Id="rId5" Type="http://schemas.openxmlformats.org/officeDocument/2006/relationships/image" Target="../media/image15.jpg"/><Relationship Id="rId6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0" y="2571750"/>
            <a:ext cx="85206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Spolek Matfyzák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3300" y="76200"/>
            <a:ext cx="2624500" cy="262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311700" y="1152475"/>
            <a:ext cx="78702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Posezení v hospodě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Výlety do lesa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Lívance!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Piknik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28" name="Google Shape;12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Interní akce</a:t>
            </a:r>
            <a:endParaRPr/>
          </a:p>
        </p:txBody>
      </p:sp>
      <p:pic>
        <p:nvPicPr>
          <p:cNvPr id="129" name="Google Shape;12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5550" y="76200"/>
            <a:ext cx="532250" cy="5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1201" y="1746450"/>
            <a:ext cx="4820398" cy="3212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idx="1" type="body"/>
          </p:nvPr>
        </p:nvSpPr>
        <p:spPr>
          <a:xfrm>
            <a:off x="311700" y="1152475"/>
            <a:ext cx="8374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800">
                <a:solidFill>
                  <a:schemeClr val="dk1"/>
                </a:solidFill>
              </a:rPr>
              <a:t>🩸 Daruj krev s Matfyzákem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2800">
                <a:solidFill>
                  <a:schemeClr val="dk1"/>
                </a:solidFill>
              </a:rPr>
              <a:t>🎥 Slevy na kulturní akce - divadla, filharmonie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2800">
                <a:solidFill>
                  <a:schemeClr val="dk1"/>
                </a:solidFill>
              </a:rPr>
              <a:t>🏃 Běh do schodů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" sz="2800">
                <a:solidFill>
                  <a:schemeClr val="dk1"/>
                </a:solidFill>
              </a:rPr>
              <a:t>🗝️ Šifrovačka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 Co nás (vás?) napadne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36" name="Google Shape;13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Další akce a činnosti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7" name="Google Shape;13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5550" y="76200"/>
            <a:ext cx="532250" cy="53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idx="1" type="body"/>
          </p:nvPr>
        </p:nvSpPr>
        <p:spPr>
          <a:xfrm>
            <a:off x="311700" y="1152475"/>
            <a:ext cx="6995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Půllitry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Trička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Matfyzácká kuchařka - příručka prváka</a:t>
            </a:r>
            <a:endParaRPr sz="2800">
              <a:solidFill>
                <a:schemeClr val="dk1"/>
              </a:solidFill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</a:pPr>
            <a:r>
              <a:rPr lang="en" sz="2800">
                <a:solidFill>
                  <a:schemeClr val="dk1"/>
                </a:solidFill>
              </a:rPr>
              <a:t>Ke koupi kdykoliv u nás za 10 Kč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3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43" name="Google Shape;143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Obchůdek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4" name="Google Shape;14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5550" y="76200"/>
            <a:ext cx="532250" cy="5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22550" y="3358515"/>
            <a:ext cx="2709749" cy="1522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1698" y="3358525"/>
            <a:ext cx="2709757" cy="152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56048" y="3358525"/>
            <a:ext cx="1631913" cy="1522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idx="1" type="body"/>
          </p:nvPr>
        </p:nvSpPr>
        <p:spPr>
          <a:xfrm>
            <a:off x="311700" y="1152475"/>
            <a:ext cx="4189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matfyzak.cz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Facebook a Instagram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spolek@matfyzak.cz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53" name="Google Shape;15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Kde nás najdete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4" name="Google Shape;154;p25"/>
          <p:cNvSpPr txBox="1"/>
          <p:nvPr>
            <p:ph idx="2" type="body"/>
          </p:nvPr>
        </p:nvSpPr>
        <p:spPr>
          <a:xfrm>
            <a:off x="4832400" y="1152475"/>
            <a:ext cx="3893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Char char="●"/>
            </a:pPr>
            <a:r>
              <a:rPr lang="en" sz="2600">
                <a:solidFill>
                  <a:srgbClr val="FFFFFF"/>
                </a:solidFill>
              </a:rPr>
              <a:t>Kdykoli se na nás obraťte</a:t>
            </a:r>
            <a:endParaRPr sz="2600">
              <a:solidFill>
                <a:srgbClr val="FFFFFF"/>
              </a:solidFill>
            </a:endParaRPr>
          </a:p>
          <a:p>
            <a:pPr indent="-3937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Char char="○"/>
            </a:pPr>
            <a:r>
              <a:rPr lang="en" sz="2600">
                <a:solidFill>
                  <a:srgbClr val="FFFFFF"/>
                </a:solidFill>
              </a:rPr>
              <a:t>Jsme tu pro vás!</a:t>
            </a:r>
            <a:endParaRPr sz="2600">
              <a:solidFill>
                <a:srgbClr val="FFFFFF"/>
              </a:solidFill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Char char="●"/>
            </a:pPr>
            <a:r>
              <a:rPr lang="en" sz="2600">
                <a:solidFill>
                  <a:srgbClr val="FFFFFF"/>
                </a:solidFill>
              </a:rPr>
              <a:t>Přidejte si nás</a:t>
            </a:r>
            <a:endParaRPr sz="2600">
              <a:solidFill>
                <a:srgbClr val="FFFFFF"/>
              </a:solidFill>
            </a:endParaRPr>
          </a:p>
        </p:txBody>
      </p:sp>
      <p:pic>
        <p:nvPicPr>
          <p:cNvPr id="155" name="Google Shape;15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5550" y="76200"/>
            <a:ext cx="532250" cy="5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01302" y="2901375"/>
            <a:ext cx="3941402" cy="21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/>
          <p:nvPr>
            <p:ph idx="1" type="body"/>
          </p:nvPr>
        </p:nvSpPr>
        <p:spPr>
          <a:xfrm>
            <a:off x="311700" y="1246825"/>
            <a:ext cx="8520600" cy="3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S čímkoliv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Když nevíme, odkážeme vás na správnou adresu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3500">
                <a:solidFill>
                  <a:schemeClr val="dk1"/>
                </a:solidFill>
              </a:rPr>
              <a:t>❕Řešte problémy co nejdřív❕</a:t>
            </a:r>
            <a:endParaRPr sz="3500">
              <a:solidFill>
                <a:schemeClr val="dk1"/>
              </a:solidFill>
            </a:endParaRPr>
          </a:p>
        </p:txBody>
      </p:sp>
      <p:sp>
        <p:nvSpPr>
          <p:cNvPr id="162" name="Google Shape;16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S čím můžeme pomoci</a:t>
            </a:r>
            <a:endParaRPr/>
          </a:p>
        </p:txBody>
      </p:sp>
      <p:pic>
        <p:nvPicPr>
          <p:cNvPr id="163" name="Google Shape;16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5550" y="76200"/>
            <a:ext cx="532250" cy="5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3325" y="2943650"/>
            <a:ext cx="1929750" cy="192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/>
          <p:nvPr>
            <p:ph type="title"/>
          </p:nvPr>
        </p:nvSpPr>
        <p:spPr>
          <a:xfrm>
            <a:off x="25" y="44502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>
                <a:latin typeface="Helvetica Neue"/>
                <a:ea typeface="Helvetica Neue"/>
                <a:cs typeface="Helvetica Neue"/>
                <a:sym typeface="Helvetica Neue"/>
              </a:rPr>
              <a:t>Přidejte se k nám</a:t>
            </a:r>
            <a:endParaRPr sz="4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0" name="Google Shape;17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5550" y="76200"/>
            <a:ext cx="532250" cy="5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2675" y="1325000"/>
            <a:ext cx="3498649" cy="349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>
            <p:ph idx="1" type="body"/>
          </p:nvPr>
        </p:nvSpPr>
        <p:spPr>
          <a:xfrm>
            <a:off x="311700" y="1246825"/>
            <a:ext cx="8520600" cy="3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Studentské průkazy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Menzy</a:t>
            </a:r>
            <a:r>
              <a:rPr lang="en"/>
              <a:t>, </a:t>
            </a:r>
            <a:r>
              <a:rPr lang="en" sz="2800">
                <a:solidFill>
                  <a:schemeClr val="dk1"/>
                </a:solidFill>
              </a:rPr>
              <a:t>knihovny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Praktické rady do Prahy</a:t>
            </a:r>
            <a:endParaRPr sz="2800">
              <a:solidFill>
                <a:schemeClr val="dk1"/>
              </a:solidFill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</a:pPr>
            <a:r>
              <a:rPr lang="en" sz="2800">
                <a:solidFill>
                  <a:schemeClr val="dk1"/>
                </a:solidFill>
              </a:rPr>
              <a:t>IDOS, dpp.cz</a:t>
            </a:r>
            <a:endParaRPr sz="2800">
              <a:solidFill>
                <a:schemeClr val="dk1"/>
              </a:solidFill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</a:pPr>
            <a:r>
              <a:rPr lang="en" sz="2800">
                <a:solidFill>
                  <a:schemeClr val="dk1"/>
                </a:solidFill>
              </a:rPr>
              <a:t>Lítačka</a:t>
            </a:r>
            <a:endParaRPr sz="2800">
              <a:solidFill>
                <a:schemeClr val="dk1"/>
              </a:solidFill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</a:pPr>
            <a:r>
              <a:rPr lang="en" sz="2800">
                <a:solidFill>
                  <a:schemeClr val="dk1"/>
                </a:solidFill>
              </a:rPr>
              <a:t>Rekola, nextbike</a:t>
            </a:r>
            <a:endParaRPr sz="2800">
              <a:solidFill>
                <a:schemeClr val="dk1"/>
              </a:solidFill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</a:pPr>
            <a:r>
              <a:rPr lang="en" sz="2800">
                <a:solidFill>
                  <a:schemeClr val="dk1"/>
                </a:solidFill>
              </a:rPr>
              <a:t>V noci nejezdí metro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77" name="Google Shape;17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Praktické rady ke studiu</a:t>
            </a:r>
            <a:endParaRPr/>
          </a:p>
        </p:txBody>
      </p:sp>
      <p:pic>
        <p:nvPicPr>
          <p:cNvPr id="178" name="Google Shape;17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5550" y="76200"/>
            <a:ext cx="532250" cy="5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 rotWithShape="1">
          <a:blip r:embed="rId4">
            <a:alphaModFix/>
          </a:blip>
          <a:srcRect b="9325" l="3489" r="2701" t="7409"/>
          <a:stretch/>
        </p:blipFill>
        <p:spPr>
          <a:xfrm>
            <a:off x="4794425" y="1493125"/>
            <a:ext cx="4349574" cy="222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>
            <p:ph type="title"/>
          </p:nvPr>
        </p:nvSpPr>
        <p:spPr>
          <a:xfrm>
            <a:off x="0" y="45507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>
                <a:latin typeface="Helvetica Neue"/>
                <a:ea typeface="Helvetica Neue"/>
                <a:cs typeface="Helvetica Neue"/>
                <a:sym typeface="Helvetica Neue"/>
              </a:rPr>
              <a:t>Prvácká skupina na Discord</a:t>
            </a:r>
            <a:endParaRPr sz="4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5" name="Google Shape;18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5550" y="76200"/>
            <a:ext cx="532250" cy="53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9"/>
          <p:cNvSpPr txBox="1"/>
          <p:nvPr>
            <p:ph type="title"/>
          </p:nvPr>
        </p:nvSpPr>
        <p:spPr>
          <a:xfrm>
            <a:off x="10271575" y="2571750"/>
            <a:ext cx="702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4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7" name="Google Shape;187;p29"/>
          <p:cNvSpPr txBox="1"/>
          <p:nvPr/>
        </p:nvSpPr>
        <p:spPr>
          <a:xfrm>
            <a:off x="9596625" y="3543775"/>
            <a:ext cx="222000" cy="90000"/>
          </a:xfrm>
          <a:prstGeom prst="rect">
            <a:avLst/>
          </a:prstGeom>
          <a:solidFill>
            <a:srgbClr val="F4CCCC">
              <a:alpha val="454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0">
              <a:solidFill>
                <a:srgbClr val="FF0000"/>
              </a:solidFill>
            </a:endParaRPr>
          </a:p>
        </p:txBody>
      </p:sp>
      <p:pic>
        <p:nvPicPr>
          <p:cNvPr id="188" name="Google Shape;18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5026" y="1373537"/>
            <a:ext cx="3273950" cy="327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311700" y="1223800"/>
            <a:ext cx="4451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Char char="●"/>
            </a:pPr>
            <a:r>
              <a:rPr lang="en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Kdo jsme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Char char="●"/>
            </a:pPr>
            <a:r>
              <a:rPr lang="en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 děláme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Char char="●"/>
            </a:pPr>
            <a:r>
              <a:rPr lang="en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Kde nás najdete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Char char="●"/>
            </a:pPr>
            <a:r>
              <a:rPr lang="en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 čím můžeme pomoci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Char char="●"/>
            </a:pPr>
            <a:r>
              <a:rPr lang="en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Praktické rady ke studiu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20">
                <a:latin typeface="Helvetica Neue"/>
                <a:ea typeface="Helvetica Neue"/>
                <a:cs typeface="Helvetica Neue"/>
                <a:sym typeface="Helvetica Neue"/>
              </a:rPr>
              <a:t>Co se dozvíte</a:t>
            </a:r>
            <a:endParaRPr sz="40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9125" y="1152475"/>
            <a:ext cx="3820975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5550" y="76200"/>
            <a:ext cx="532250" cy="53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3181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Spolek studentů a přátel MFF UK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Staráme se o zábavu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Organizujeme akce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Spolkové propagační předměty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Rádi pomůžeme a poradíme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20"/>
              <a:t>Kdo jsme</a:t>
            </a:r>
            <a:endParaRPr sz="4020"/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5550" y="76200"/>
            <a:ext cx="532250" cy="5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9850" y="1255401"/>
            <a:ext cx="2817949" cy="375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ctrTitle"/>
          </p:nvPr>
        </p:nvSpPr>
        <p:spPr>
          <a:xfrm>
            <a:off x="0" y="2571750"/>
            <a:ext cx="85206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Co děláme?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3300" y="76200"/>
            <a:ext cx="2624500" cy="262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Studentská párty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Jarníkování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24. Října 2024 v Troji</a:t>
            </a:r>
            <a:endParaRPr sz="2800">
              <a:solidFill>
                <a:schemeClr val="dk1"/>
              </a:solidFill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</a:pPr>
            <a:r>
              <a:rPr lang="en" sz="2800">
                <a:solidFill>
                  <a:schemeClr val="dk1"/>
                </a:solidFill>
              </a:rPr>
              <a:t>Októbra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20">
                <a:latin typeface="Helvetica Neue"/>
                <a:ea typeface="Helvetica Neue"/>
                <a:cs typeface="Helvetica Neue"/>
                <a:sym typeface="Helvetica Neue"/>
              </a:rPr>
              <a:t>Beánie</a:t>
            </a:r>
            <a:endParaRPr sz="40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4400" y="1779732"/>
            <a:ext cx="3999900" cy="2993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5550" y="76200"/>
            <a:ext cx="532250" cy="5322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>
            <p:ph idx="2" type="body"/>
          </p:nvPr>
        </p:nvSpPr>
        <p:spPr>
          <a:xfrm flipH="1">
            <a:off x="-1238200" y="5143500"/>
            <a:ext cx="20700" cy="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-2072925" y="1489250"/>
            <a:ext cx="749100" cy="28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92" name="Google Shape;92;p18"/>
          <p:cNvSpPr txBox="1"/>
          <p:nvPr>
            <p:ph type="title"/>
          </p:nvPr>
        </p:nvSpPr>
        <p:spPr>
          <a:xfrm flipH="1">
            <a:off x="-1517500" y="3054200"/>
            <a:ext cx="150900" cy="2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40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5550" y="76200"/>
            <a:ext cx="532250" cy="5322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/>
          <p:nvPr>
            <p:ph idx="2" type="body"/>
          </p:nvPr>
        </p:nvSpPr>
        <p:spPr>
          <a:xfrm flipH="1">
            <a:off x="-1238200" y="5143500"/>
            <a:ext cx="20700" cy="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9798" y="161384"/>
            <a:ext cx="3999898" cy="266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275" y="181337"/>
            <a:ext cx="3940024" cy="2626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41375" y="2979725"/>
            <a:ext cx="3017820" cy="201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311700" y="1152475"/>
            <a:ext cx="5188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Největší společenská akce</a:t>
            </a:r>
            <a:endParaRPr sz="2800">
              <a:solidFill>
                <a:schemeClr val="dk1"/>
              </a:solidFill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</a:pPr>
            <a:r>
              <a:rPr lang="en" sz="2800">
                <a:solidFill>
                  <a:schemeClr val="dk1"/>
                </a:solidFill>
              </a:rPr>
              <a:t>Tombola</a:t>
            </a:r>
            <a:endParaRPr sz="2800">
              <a:solidFill>
                <a:schemeClr val="dk1"/>
              </a:solidFill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</a:pPr>
            <a:r>
              <a:rPr lang="en" sz="2800">
                <a:solidFill>
                  <a:schemeClr val="dk1"/>
                </a:solidFill>
              </a:rPr>
              <a:t>Taneční školička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Březen 2025 - Žofín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03" name="Google Shape;10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Ples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2675" y="1785450"/>
            <a:ext cx="4609624" cy="307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5550" y="76200"/>
            <a:ext cx="532250" cy="53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idx="1" type="body"/>
          </p:nvPr>
        </p:nvSpPr>
        <p:spPr>
          <a:xfrm>
            <a:off x="311700" y="1152475"/>
            <a:ext cx="78702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Posezení nad nápoji napříč obory a ročníky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První bude 26. 9. Na Krásné Vyhlídce, Troja</a:t>
            </a:r>
            <a:endParaRPr sz="2800">
              <a:solidFill>
                <a:schemeClr val="dk1"/>
              </a:solidFill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</a:pPr>
            <a:r>
              <a:rPr lang="en" sz="2800">
                <a:solidFill>
                  <a:schemeClr val="dk1"/>
                </a:solidFill>
              </a:rPr>
              <a:t>Pravidelné opakování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Sledujte FB / web / Insta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1" name="Google Shape;11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Le Tour de Pub</a:t>
            </a: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5550" y="76200"/>
            <a:ext cx="532250" cy="5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4572000" y="3778123"/>
            <a:ext cx="4572000" cy="213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778125"/>
            <a:ext cx="4572000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311700" y="1152475"/>
            <a:ext cx="78702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Digitální vážnější kuchařka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Psané studenty pro studenty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open source</a:t>
            </a:r>
            <a:endParaRPr sz="2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20" name="Google Shape;12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Matfyz Wiki</a:t>
            </a:r>
            <a:endParaRPr/>
          </a:p>
        </p:txBody>
      </p:sp>
      <p:pic>
        <p:nvPicPr>
          <p:cNvPr id="121" name="Google Shape;12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5550" y="76200"/>
            <a:ext cx="532250" cy="5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7700" y="1406750"/>
            <a:ext cx="2907851" cy="290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