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7"/>
  </p:notesMasterIdLst>
  <p:sldIdLst>
    <p:sldId id="422" r:id="rId2"/>
    <p:sldId id="452" r:id="rId3"/>
    <p:sldId id="447" r:id="rId4"/>
    <p:sldId id="457" r:id="rId5"/>
    <p:sldId id="415" r:id="rId6"/>
    <p:sldId id="421" r:id="rId7"/>
    <p:sldId id="428" r:id="rId8"/>
    <p:sldId id="449" r:id="rId9"/>
    <p:sldId id="417" r:id="rId10"/>
    <p:sldId id="460" r:id="rId11"/>
    <p:sldId id="459" r:id="rId12"/>
    <p:sldId id="458" r:id="rId13"/>
    <p:sldId id="397" r:id="rId14"/>
    <p:sldId id="419" r:id="rId15"/>
    <p:sldId id="420" r:id="rId16"/>
    <p:sldId id="451" r:id="rId17"/>
    <p:sldId id="454" r:id="rId18"/>
    <p:sldId id="398" r:id="rId19"/>
    <p:sldId id="439" r:id="rId20"/>
    <p:sldId id="427" r:id="rId21"/>
    <p:sldId id="434" r:id="rId22"/>
    <p:sldId id="435" r:id="rId23"/>
    <p:sldId id="436" r:id="rId24"/>
    <p:sldId id="437" r:id="rId25"/>
    <p:sldId id="416" r:id="rId26"/>
    <p:sldId id="450" r:id="rId27"/>
    <p:sldId id="430" r:id="rId28"/>
    <p:sldId id="399" r:id="rId29"/>
    <p:sldId id="455" r:id="rId30"/>
    <p:sldId id="453" r:id="rId31"/>
    <p:sldId id="456" r:id="rId32"/>
    <p:sldId id="406" r:id="rId33"/>
    <p:sldId id="440" r:id="rId34"/>
    <p:sldId id="431" r:id="rId35"/>
    <p:sldId id="418" r:id="rId3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3B"/>
    <a:srgbClr val="FFFC89"/>
    <a:srgbClr val="055B28"/>
    <a:srgbClr val="003300"/>
    <a:srgbClr val="4355D9"/>
    <a:srgbClr val="2435B2"/>
    <a:srgbClr val="2232A6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C13C064-616E-4BF2-9E52-B04DB72A0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860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00790-E9A3-4C5D-AE0D-1B0BB69BE1E8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3C064-616E-4BF2-9E52-B04DB72A095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48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3C064-616E-4BF2-9E52-B04DB72A095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6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13D9-09BD-4E9F-AB6C-0C16241CA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B7BA-ECCB-40C6-AEDE-980D61788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B903-FC1E-4BD1-81F1-031FA1136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46D-A796-4991-8D56-ABBD520677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E84A-739A-46D1-9559-B86896650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DF9A-FC84-4991-A012-E2059053C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B48F-B779-4583-8C31-CDA80108F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1545-8CFF-45B6-A54F-36AF18F8A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3203-3354-4B6A-A2D1-C1B7164AF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9D7C-86D3-4C08-A75A-1273B4775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1927-452F-443A-A9EC-34F13C12B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83-2F72-4A83-988B-44442658D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130854-D859-4AA0-854E-36743D27E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088"/>
            <a:ext cx="9144000" cy="2636911"/>
          </a:xfrm>
          <a:solidFill>
            <a:schemeClr val="tx1"/>
          </a:solidFill>
        </p:spPr>
        <p:txBody>
          <a:bodyPr tIns="432000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2. prezentace (2024-25)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vazby v pevných látkách</a:t>
            </a:r>
          </a:p>
        </p:txBody>
      </p:sp>
      <p:pic>
        <p:nvPicPr>
          <p:cNvPr id="4100" name="Picture 4" descr="LogoM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112"/>
            <a:ext cx="3024039" cy="28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1CDD4C0-76B2-5370-5818-C06A5A44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cs-CZ" sz="3600" dirty="0"/>
              <a:t>Elektronová afinita a ionizační energie</a:t>
            </a:r>
            <a:endParaRPr lang="en-US" sz="36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C3470B8-5963-7A33-A4EB-1DF393FD8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95" y="1222639"/>
            <a:ext cx="4762679" cy="2504089"/>
          </a:xfrm>
          <a:solidFill>
            <a:schemeClr val="tx1"/>
          </a:solidFill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EEA6260-C92C-7209-EF88-527676A3A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95" y="3835160"/>
            <a:ext cx="4775752" cy="1906244"/>
          </a:xfrm>
          <a:solidFill>
            <a:schemeClr val="tx1"/>
          </a:solid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A448D11-B799-ABF1-EB76-EB13B0347E96}"/>
              </a:ext>
            </a:extLst>
          </p:cNvPr>
          <p:cNvSpPr txBox="1"/>
          <p:nvPr/>
        </p:nvSpPr>
        <p:spPr>
          <a:xfrm>
            <a:off x="1475656" y="5765589"/>
            <a:ext cx="65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elektronová afinita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energie uvolněná při získání elektronu atomem</a:t>
            </a:r>
          </a:p>
          <a:p>
            <a:pPr algn="l"/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ionizační energie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energie potřebná k odtržení elektronu od atomu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9F8A8A4-F2F3-9A82-2FA5-9EFA02F83F64}"/>
              </a:ext>
            </a:extLst>
          </p:cNvPr>
          <p:cNvSpPr txBox="1"/>
          <p:nvPr/>
        </p:nvSpPr>
        <p:spPr>
          <a:xfrm>
            <a:off x="7164288" y="645333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Wikipedie</a:t>
            </a:r>
            <a:endParaRPr lang="en-US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43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D7F40-B831-4C6C-855E-A9E45262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Mřížková energie iontových krystalů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27F839-9DA1-4B48-86EB-3099FE7D0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16832"/>
            <a:ext cx="1597918" cy="20579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22A203-9549-4A5E-90B8-467EC678FE64}"/>
              </a:ext>
            </a:extLst>
          </p:cNvPr>
          <p:cNvSpPr txBox="1"/>
          <p:nvPr/>
        </p:nvSpPr>
        <p:spPr>
          <a:xfrm>
            <a:off x="827584" y="126597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Born - 1910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NaCl">
            <a:extLst>
              <a:ext uri="{FF2B5EF4-FFF2-40B4-BE49-F238E27FC236}">
                <a16:creationId xmlns:a16="http://schemas.microsoft.com/office/drawing/2014/main" id="{990B9480-32EE-445C-886A-C179BCED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310" y="1916832"/>
            <a:ext cx="2364029" cy="214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2E9ACFB-9E21-413F-BADE-14A769D22570}"/>
              </a:ext>
            </a:extLst>
          </p:cNvPr>
          <p:cNvSpPr txBox="1"/>
          <p:nvPr/>
        </p:nvSpPr>
        <p:spPr>
          <a:xfrm>
            <a:off x="3779912" y="2191741"/>
            <a:ext cx="27126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dirty="0">
                <a:solidFill>
                  <a:srgbClr val="FFFF00"/>
                </a:solidFill>
              </a:rPr>
              <a:t>Max Born (1882-1970)</a:t>
            </a:r>
          </a:p>
          <a:p>
            <a:pPr algn="l"/>
            <a:r>
              <a:rPr lang="cs-CZ" sz="1800" b="0" dirty="0">
                <a:solidFill>
                  <a:srgbClr val="FFFF00"/>
                </a:solidFill>
              </a:rPr>
              <a:t>Nobelova cena (1954)</a:t>
            </a:r>
          </a:p>
          <a:p>
            <a:pPr algn="l"/>
            <a:r>
              <a:rPr lang="cs-CZ" sz="1400" b="0" dirty="0">
                <a:solidFill>
                  <a:srgbClr val="FFFF00"/>
                </a:solidFill>
              </a:rPr>
              <a:t>- za zásadní výzkum v kvantové</a:t>
            </a:r>
            <a:br>
              <a:rPr lang="cs-CZ" sz="1400" b="0" dirty="0">
                <a:solidFill>
                  <a:srgbClr val="FFFF00"/>
                </a:solidFill>
              </a:rPr>
            </a:br>
            <a:r>
              <a:rPr lang="cs-CZ" sz="1400" b="0" dirty="0">
                <a:solidFill>
                  <a:srgbClr val="FFFF00"/>
                </a:solidFill>
              </a:rPr>
              <a:t>  mechanice, zejména za</a:t>
            </a:r>
            <a:br>
              <a:rPr lang="cs-CZ" sz="1400" b="0" dirty="0">
                <a:solidFill>
                  <a:srgbClr val="FFFF00"/>
                </a:solidFill>
              </a:rPr>
            </a:br>
            <a:r>
              <a:rPr lang="cs-CZ" sz="1400" b="0" dirty="0">
                <a:solidFill>
                  <a:srgbClr val="FFFF00"/>
                </a:solidFill>
              </a:rPr>
              <a:t>  statistickou interpretaci vlnové</a:t>
            </a:r>
            <a:br>
              <a:rPr lang="cs-CZ" sz="1400" b="0" dirty="0">
                <a:solidFill>
                  <a:srgbClr val="FFFF00"/>
                </a:solidFill>
              </a:rPr>
            </a:br>
            <a:r>
              <a:rPr lang="cs-CZ" sz="1400" b="0" dirty="0">
                <a:solidFill>
                  <a:srgbClr val="FFFF00"/>
                </a:solidFill>
              </a:rPr>
              <a:t>  funkce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868B743-94A5-430F-B938-95B1F0CDC5B4}"/>
              </a:ext>
            </a:extLst>
          </p:cNvPr>
          <p:cNvSpPr txBox="1"/>
          <p:nvPr/>
        </p:nvSpPr>
        <p:spPr>
          <a:xfrm>
            <a:off x="827584" y="443208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Symbol" panose="05050102010706020507" pitchFamily="18" charset="2"/>
              <a:buChar char="®"/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elektrostatická (</a:t>
            </a: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coulombovská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 energie</a:t>
            </a:r>
          </a:p>
          <a:p>
            <a:pPr marL="342900" indent="-342900" algn="l">
              <a:buFont typeface="Symbol" panose="05050102010706020507" pitchFamily="18" charset="2"/>
              <a:buChar char="®"/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odpudivá (repulsní) energie 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9D6A49E-97D3-46E3-97B1-21E462C35DFA}"/>
                  </a:ext>
                </a:extLst>
              </p:cNvPr>
              <p:cNvSpPr txBox="1"/>
              <p:nvPr/>
            </p:nvSpPr>
            <p:spPr>
              <a:xfrm>
                <a:off x="1547664" y="5304931"/>
                <a:ext cx="1191287" cy="57419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9D6A49E-97D3-46E3-97B1-21E462C35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04931"/>
                <a:ext cx="1191287" cy="574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70062B6-B138-4294-ADA5-8E944EE2AB49}"/>
                  </a:ext>
                </a:extLst>
              </p:cNvPr>
              <p:cNvSpPr txBox="1"/>
              <p:nvPr/>
            </p:nvSpPr>
            <p:spPr>
              <a:xfrm>
                <a:off x="3052193" y="5197017"/>
                <a:ext cx="3039614" cy="7900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70062B6-B138-4294-ADA5-8E944EE2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193" y="5197017"/>
                <a:ext cx="3039614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334930DA-C998-4D43-B5D6-E5EADBAB65FB}"/>
              </a:ext>
            </a:extLst>
          </p:cNvPr>
          <p:cNvSpPr txBox="1"/>
          <p:nvPr/>
        </p:nvSpPr>
        <p:spPr>
          <a:xfrm>
            <a:off x="1547664" y="6165304"/>
            <a:ext cx="7139136" cy="4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1" dirty="0"/>
              <a:t>n</a:t>
            </a:r>
            <a:r>
              <a:rPr lang="cs-CZ" b="0" dirty="0"/>
              <a:t> </a:t>
            </a:r>
            <a:r>
              <a:rPr lang="cs-CZ" b="0" dirty="0">
                <a:sym typeface="Symbol" panose="05050102010706020507" pitchFamily="18" charset="2"/>
              </a:rPr>
              <a:t> 9 – určeno z měření stlačitelnosti krystalů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812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516216" y="55172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/>
              <a:t>Erwin </a:t>
            </a:r>
            <a:r>
              <a:rPr lang="cs-CZ" b="0" dirty="0" err="1"/>
              <a:t>Madelung</a:t>
            </a:r>
            <a:r>
              <a:rPr lang="cs-CZ" b="0" dirty="0"/>
              <a:t> </a:t>
            </a:r>
            <a:br>
              <a:rPr lang="cs-CZ" b="0" dirty="0"/>
            </a:br>
            <a:r>
              <a:rPr lang="cs-CZ" b="0" dirty="0"/>
              <a:t>(1881-1972) </a:t>
            </a:r>
          </a:p>
        </p:txBody>
      </p:sp>
      <p:pic>
        <p:nvPicPr>
          <p:cNvPr id="7" name="Picture 14" descr="ErwinMadel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224136" cy="18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1869" y="1570326"/>
            <a:ext cx="8050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hlavní příspěvek k vazební energii iontových krystalů</a:t>
            </a:r>
          </a:p>
          <a:p>
            <a:pPr algn="l">
              <a:spcAft>
                <a:spcPts val="600"/>
              </a:spcAft>
            </a:pP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o tom, která struktura bude stabilní pro konkrétní sůl rozhoduje</a:t>
            </a:r>
            <a:b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velikost příspěvku </a:t>
            </a:r>
            <a:r>
              <a:rPr lang="cs-CZ" b="0" dirty="0" err="1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Madelungovy</a:t>
            </a: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repulsivní energie ke kohézní</a:t>
            </a:r>
            <a:b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energii (je nutné uvážit příspěvky vyšších řádů)</a:t>
            </a:r>
          </a:p>
          <a:p>
            <a:pPr algn="l">
              <a:spcAft>
                <a:spcPts val="600"/>
              </a:spcAft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důležité je znát velikost </a:t>
            </a: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Madelungovy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konstanty</a:t>
            </a:r>
            <a:endParaRPr lang="cs-CZ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29600" cy="1008112"/>
          </a:xfrm>
        </p:spPr>
        <p:txBody>
          <a:bodyPr/>
          <a:lstStyle/>
          <a:p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Madelungova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(elektrostatická) energie</a:t>
            </a:r>
            <a:endParaRPr lang="cs-CZ" dirty="0"/>
          </a:p>
        </p:txBody>
      </p:sp>
      <p:sp>
        <p:nvSpPr>
          <p:cNvPr id="13" name="Ohnutý roh 12"/>
          <p:cNvSpPr/>
          <p:nvPr/>
        </p:nvSpPr>
        <p:spPr bwMode="auto">
          <a:xfrm>
            <a:off x="1115616" y="3789040"/>
            <a:ext cx="5400600" cy="1008112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prakticky použitelné metody výpočtu </a:t>
            </a:r>
            <a:r>
              <a:rPr lang="cs-CZ" b="0" dirty="0" err="1">
                <a:solidFill>
                  <a:schemeClr val="accent4">
                    <a:lumMod val="10000"/>
                  </a:schemeClr>
                </a:solidFill>
              </a:rPr>
              <a:t>Madelungovy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 konstanty: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P. P.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Ewald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(1921), H. M.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Evjen</a:t>
            </a:r>
            <a:r>
              <a:rPr kumimoji="0" lang="cs-CZ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(1932)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544522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dirty="0"/>
              <a:t>E. </a:t>
            </a:r>
            <a:r>
              <a:rPr lang="cs-CZ" sz="1800" b="0" dirty="0" err="1"/>
              <a:t>Madelung</a:t>
            </a:r>
            <a:r>
              <a:rPr lang="cs-CZ" sz="1800" b="0" dirty="0"/>
              <a:t>, </a:t>
            </a:r>
            <a:r>
              <a:rPr lang="cs-CZ" sz="1800" b="0" dirty="0" err="1"/>
              <a:t>Physik</a:t>
            </a:r>
            <a:r>
              <a:rPr lang="cs-CZ" sz="1800" b="0" dirty="0"/>
              <a:t> Z. 19 (1918) 524.</a:t>
            </a:r>
          </a:p>
          <a:p>
            <a:pPr algn="l"/>
            <a:r>
              <a:rPr lang="cs-CZ" sz="1800" b="0" dirty="0"/>
              <a:t>P.P. </a:t>
            </a:r>
            <a:r>
              <a:rPr lang="cs-CZ" sz="1800" b="0" dirty="0" err="1"/>
              <a:t>Ewald</a:t>
            </a:r>
            <a:r>
              <a:rPr lang="cs-CZ" sz="1800" b="0" dirty="0"/>
              <a:t>, </a:t>
            </a:r>
            <a:r>
              <a:rPr lang="cs-CZ" sz="1800" b="0" dirty="0" err="1"/>
              <a:t>Ann</a:t>
            </a:r>
            <a:r>
              <a:rPr lang="cs-CZ" sz="1800" b="0" dirty="0"/>
              <a:t>. </a:t>
            </a:r>
            <a:r>
              <a:rPr lang="cs-CZ" sz="1800" b="0" dirty="0" err="1"/>
              <a:t>Physik</a:t>
            </a:r>
            <a:r>
              <a:rPr lang="cs-CZ" sz="1800" b="0" dirty="0"/>
              <a:t> 64 (1921) 253.</a:t>
            </a:r>
          </a:p>
          <a:p>
            <a:pPr algn="l"/>
            <a:r>
              <a:rPr lang="cs-CZ" sz="1800" b="0" dirty="0"/>
              <a:t>H.M. </a:t>
            </a:r>
            <a:r>
              <a:rPr lang="cs-CZ" sz="1800" b="0" dirty="0" err="1"/>
              <a:t>Evjen</a:t>
            </a:r>
            <a:r>
              <a:rPr lang="cs-CZ" sz="1800" b="0" dirty="0"/>
              <a:t>, </a:t>
            </a:r>
            <a:r>
              <a:rPr lang="cs-CZ" sz="1800" b="0" dirty="0" err="1"/>
              <a:t>Phys</a:t>
            </a:r>
            <a:r>
              <a:rPr lang="cs-CZ" sz="1800" b="0" dirty="0"/>
              <a:t>. </a:t>
            </a:r>
            <a:r>
              <a:rPr lang="cs-CZ" sz="1800" b="0" dirty="0" err="1"/>
              <a:t>Rev</a:t>
            </a:r>
            <a:r>
              <a:rPr lang="cs-CZ" sz="1800" b="0" dirty="0"/>
              <a:t>. 39 (1932) 675.</a:t>
            </a:r>
          </a:p>
        </p:txBody>
      </p:sp>
    </p:spTree>
    <p:extLst>
      <p:ext uri="{BB962C8B-B14F-4D97-AF65-F5344CB8AC3E}">
        <p14:creationId xmlns:p14="http://schemas.microsoft.com/office/powerpoint/2010/main" val="251684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35975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/>
              <a:t>Madelungova</a:t>
            </a:r>
            <a:r>
              <a:rPr lang="cs-CZ" sz="3600" dirty="0"/>
              <a:t> energie pro krystal </a:t>
            </a:r>
            <a:r>
              <a:rPr lang="cs-CZ" sz="3600" dirty="0" err="1"/>
              <a:t>NaCl</a:t>
            </a:r>
            <a:endParaRPr lang="cs-CZ" sz="3600" dirty="0"/>
          </a:p>
        </p:txBody>
      </p:sp>
      <p:graphicFrame>
        <p:nvGraphicFramePr>
          <p:cNvPr id="1026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8243888" y="4667250"/>
          <a:ext cx="5048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42720" imgH="215640" progId="Equation.3">
                  <p:embed/>
                </p:oleObj>
              </mc:Choice>
              <mc:Fallback>
                <p:oleObj name="Rovnice" r:id="rId3" imgW="342720" imgH="215640" progId="Equation.3">
                  <p:embed/>
                  <p:pic>
                    <p:nvPicPr>
                      <p:cNvPr id="10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667250"/>
                        <a:ext cx="5048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43888" y="4941888"/>
          <a:ext cx="576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330120" imgH="228600" progId="Equation.3">
                  <p:embed/>
                </p:oleObj>
              </mc:Choice>
              <mc:Fallback>
                <p:oleObj name="Rovnice" r:id="rId5" imgW="330120" imgH="228600" progId="Equation.3">
                  <p:embed/>
                  <p:pic>
                    <p:nvPicPr>
                      <p:cNvPr id="10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941888"/>
                        <a:ext cx="576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 descr="NaC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422400"/>
            <a:ext cx="31591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2330398" y="2882567"/>
            <a:ext cx="2305050" cy="151288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2984" name="Text Box 8"/>
          <p:cNvSpPr txBox="1">
            <a:spLocks noChangeArrowheads="1"/>
          </p:cNvSpPr>
          <p:nvPr/>
        </p:nvSpPr>
        <p:spPr bwMode="auto">
          <a:xfrm>
            <a:off x="1042988" y="4365625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tento iont je</a:t>
            </a:r>
            <a:r>
              <a:rPr lang="cs-CZ" dirty="0"/>
              <a:t> 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obklopen: </a:t>
            </a:r>
            <a:r>
              <a:rPr lang="cs-CZ" b="0" dirty="0"/>
              <a:t>6 (opačně nabitými) ionty ve vzdálenosti </a:t>
            </a:r>
            <a:r>
              <a:rPr lang="cs-CZ" b="0" i="1" dirty="0"/>
              <a:t>R</a:t>
            </a:r>
            <a:br>
              <a:rPr lang="cs-CZ" b="0" dirty="0"/>
            </a:br>
            <a:r>
              <a:rPr lang="cs-CZ" b="0" dirty="0"/>
              <a:t>                                    12 (stejně nabitými) ionty ve vzdálenosti</a:t>
            </a:r>
            <a:br>
              <a:rPr lang="cs-CZ" b="0" dirty="0"/>
            </a:br>
            <a:r>
              <a:rPr lang="cs-CZ" b="0" dirty="0"/>
              <a:t>                                     8 (opačně nabitými) ionty ve vzdálenosti</a:t>
            </a:r>
            <a:br>
              <a:rPr lang="cs-CZ" b="0" dirty="0"/>
            </a:br>
            <a:r>
              <a:rPr lang="cs-CZ" b="0" dirty="0"/>
              <a:t>                                     atd.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028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8888" y="5734050"/>
          <a:ext cx="67691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3644640" imgH="495000" progId="Equation.3">
                  <p:embed/>
                </p:oleObj>
              </mc:Choice>
              <mc:Fallback>
                <p:oleObj name="Rovnice" r:id="rId8" imgW="3644640" imgH="495000" progId="Equation.3">
                  <p:embed/>
                  <p:pic>
                    <p:nvPicPr>
                      <p:cNvPr id="10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734050"/>
                        <a:ext cx="6769100" cy="920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98" name="Oval 22"/>
          <p:cNvSpPr>
            <a:spLocks noChangeArrowheads="1"/>
          </p:cNvSpPr>
          <p:nvPr/>
        </p:nvSpPr>
        <p:spPr bwMode="auto">
          <a:xfrm>
            <a:off x="6948488" y="6021388"/>
            <a:ext cx="360362" cy="3587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 flipH="1">
            <a:off x="7164388" y="3068638"/>
            <a:ext cx="576262" cy="2879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6588125" y="2276475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6600"/>
                </a:solidFill>
              </a:rPr>
              <a:t>Madelungova</a:t>
            </a:r>
            <a:br>
              <a:rPr lang="cs-CZ" sz="2400">
                <a:solidFill>
                  <a:srgbClr val="FF6600"/>
                </a:solidFill>
              </a:rPr>
            </a:br>
            <a:r>
              <a:rPr lang="cs-CZ" sz="2400">
                <a:solidFill>
                  <a:srgbClr val="FF6600"/>
                </a:solidFill>
              </a:rPr>
              <a:t>konstanta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179388" y="1628800"/>
            <a:ext cx="2952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 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 1,747558…</a:t>
            </a:r>
          </a:p>
          <a:p>
            <a:pPr algn="l">
              <a:spcBef>
                <a:spcPct val="50000"/>
              </a:spcBef>
              <a:defRPr/>
            </a:pPr>
            <a:endParaRPr lang="cs-CZ" b="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l">
              <a:spcBef>
                <a:spcPct val="50000"/>
              </a:spcBef>
              <a:defRPr/>
            </a:pPr>
            <a:r>
              <a:rPr lang="cs-CZ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CsCl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 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 1,762670</a:t>
            </a:r>
          </a:p>
          <a:p>
            <a:pPr algn="l">
              <a:spcBef>
                <a:spcPct val="50000"/>
              </a:spcBef>
              <a:defRPr/>
            </a:pPr>
            <a:r>
              <a:rPr lang="cs-CZ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ZnS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(sfalerit) </a:t>
            </a:r>
            <a:r>
              <a:rPr lang="cs-CZ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 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 1,6381</a:t>
            </a:r>
          </a:p>
          <a:p>
            <a:pPr algn="l">
              <a:spcBef>
                <a:spcPct val="50000"/>
              </a:spcBef>
              <a:defRPr/>
            </a:pPr>
            <a:r>
              <a:rPr lang="cs-CZ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ZnS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</a:t>
            </a:r>
            <a:r>
              <a:rPr lang="cs-CZ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wurtzit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cs-CZ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 </a:t>
            </a:r>
            <a:r>
              <a:rPr lang="cs-CZ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 1,641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179388" y="2580517"/>
            <a:ext cx="2879725" cy="128089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4330" y="2204864"/>
            <a:ext cx="170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struktury:</a:t>
            </a:r>
          </a:p>
        </p:txBody>
      </p:sp>
    </p:spTree>
    <p:extLst>
      <p:ext uri="{BB962C8B-B14F-4D97-AF65-F5344CB8AC3E}">
        <p14:creationId xmlns:p14="http://schemas.microsoft.com/office/powerpoint/2010/main" val="38718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8" grpId="0" animBg="1"/>
      <p:bldP spid="382999" grpId="0" animBg="1"/>
      <p:bldP spid="3830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Struktura chloridu sodného</a:t>
            </a:r>
          </a:p>
        </p:txBody>
      </p:sp>
      <p:pic>
        <p:nvPicPr>
          <p:cNvPr id="10243" name="Picture 5" descr="N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73238"/>
            <a:ext cx="2286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NaC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216058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NaCl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221163"/>
            <a:ext cx="21605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971550" y="3284538"/>
            <a:ext cx="1008063" cy="0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971550" y="285273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cs-CZ" sz="2400" baseline="3000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cs-CZ" sz="2400">
              <a:solidFill>
                <a:srgbClr val="FFFA3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V="1">
            <a:off x="2484438" y="3573463"/>
            <a:ext cx="0" cy="792162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2484438" y="4149725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cs-CZ" sz="2400" baseline="3000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cs-CZ" sz="2400">
              <a:solidFill>
                <a:srgbClr val="FFFA3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V="1">
            <a:off x="1042988" y="3357563"/>
            <a:ext cx="1009650" cy="1223962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V="1">
            <a:off x="1116013" y="2852738"/>
            <a:ext cx="1871662" cy="1728787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539750" y="45085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báze</a:t>
            </a:r>
          </a:p>
        </p:txBody>
      </p:sp>
      <p:sp>
        <p:nvSpPr>
          <p:cNvPr id="10253" name="AutoShape 16"/>
          <p:cNvSpPr>
            <a:spLocks noChangeArrowheads="1"/>
          </p:cNvSpPr>
          <p:nvPr/>
        </p:nvSpPr>
        <p:spPr bwMode="auto">
          <a:xfrm>
            <a:off x="3563938" y="3789363"/>
            <a:ext cx="1727200" cy="10795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2400">
                <a:solidFill>
                  <a:srgbClr val="000000"/>
                </a:solidFill>
              </a:rPr>
              <a:t>mřížka fcc</a:t>
            </a:r>
          </a:p>
        </p:txBody>
      </p:sp>
      <p:sp>
        <p:nvSpPr>
          <p:cNvPr id="10254" name="AutoShape 17"/>
          <p:cNvSpPr>
            <a:spLocks noChangeArrowheads="1"/>
          </p:cNvSpPr>
          <p:nvPr/>
        </p:nvSpPr>
        <p:spPr bwMode="auto">
          <a:xfrm>
            <a:off x="323850" y="5013325"/>
            <a:ext cx="4752975" cy="1584325"/>
          </a:xfrm>
          <a:prstGeom prst="horizontalScroll">
            <a:avLst>
              <a:gd name="adj" fmla="val 12500"/>
            </a:avLst>
          </a:prstGeom>
          <a:solidFill>
            <a:srgbClr val="FFFC8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cs-CZ">
                <a:solidFill>
                  <a:srgbClr val="000000"/>
                </a:solidFill>
              </a:rPr>
              <a:t>NaCl </a:t>
            </a:r>
            <a:r>
              <a:rPr lang="cs-CZ" b="0">
                <a:solidFill>
                  <a:srgbClr val="000000"/>
                </a:solidFill>
              </a:rPr>
              <a:t>(</a:t>
            </a:r>
            <a:r>
              <a:rPr lang="cs-CZ" b="0" i="1">
                <a:solidFill>
                  <a:srgbClr val="000000"/>
                </a:solidFill>
              </a:rPr>
              <a:t>a</a:t>
            </a:r>
            <a:r>
              <a:rPr lang="cs-CZ" b="0">
                <a:solidFill>
                  <a:srgbClr val="000000"/>
                </a:solidFill>
              </a:rPr>
              <a:t>=0,56 nm)</a:t>
            </a:r>
            <a:r>
              <a:rPr lang="cs-CZ">
                <a:solidFill>
                  <a:srgbClr val="000000"/>
                </a:solidFill>
              </a:rPr>
              <a:t>, LiH </a:t>
            </a:r>
            <a:r>
              <a:rPr lang="cs-CZ" b="0">
                <a:solidFill>
                  <a:srgbClr val="000000"/>
                </a:solidFill>
              </a:rPr>
              <a:t>(</a:t>
            </a:r>
            <a:r>
              <a:rPr lang="cs-CZ" b="0" i="1">
                <a:solidFill>
                  <a:srgbClr val="000000"/>
                </a:solidFill>
              </a:rPr>
              <a:t>a</a:t>
            </a:r>
            <a:r>
              <a:rPr lang="cs-CZ" b="0">
                <a:solidFill>
                  <a:srgbClr val="000000"/>
                </a:solidFill>
              </a:rPr>
              <a:t>=0,41 nm)</a:t>
            </a:r>
            <a:r>
              <a:rPr lang="cs-CZ">
                <a:solidFill>
                  <a:srgbClr val="000000"/>
                </a:solidFill>
              </a:rPr>
              <a:t>,</a:t>
            </a:r>
            <a:br>
              <a:rPr lang="cs-CZ">
                <a:solidFill>
                  <a:srgbClr val="000000"/>
                </a:solidFill>
              </a:rPr>
            </a:br>
            <a:r>
              <a:rPr lang="cs-CZ">
                <a:solidFill>
                  <a:srgbClr val="000000"/>
                </a:solidFill>
              </a:rPr>
              <a:t>KCl, PbS, AgBr, MgO, MnO, KBr </a:t>
            </a:r>
          </a:p>
        </p:txBody>
      </p:sp>
    </p:spTree>
    <p:extLst>
      <p:ext uri="{BB962C8B-B14F-4D97-AF65-F5344CB8AC3E}">
        <p14:creationId xmlns:p14="http://schemas.microsoft.com/office/powerpoint/2010/main" val="208676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Struktura chloridu </a:t>
            </a:r>
            <a:r>
              <a:rPr lang="cs-CZ" sz="4000" dirty="0" err="1"/>
              <a:t>cesného</a:t>
            </a:r>
            <a:endParaRPr lang="cs-CZ" sz="4000" dirty="0"/>
          </a:p>
        </p:txBody>
      </p:sp>
      <p:pic>
        <p:nvPicPr>
          <p:cNvPr id="11267" name="Picture 7" descr="CsC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31311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CsC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16338"/>
            <a:ext cx="33131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sCl_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1847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sCl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700213"/>
            <a:ext cx="1619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3492500" y="2781300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 flipV="1">
            <a:off x="1042988" y="5300663"/>
            <a:ext cx="360362" cy="1081087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1042988" y="4797425"/>
            <a:ext cx="935037" cy="1584325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611188" y="6308725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báze</a:t>
            </a:r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>
            <a:off x="971550" y="3500438"/>
            <a:ext cx="3311525" cy="4318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>
                <a:solidFill>
                  <a:srgbClr val="000000"/>
                </a:solidFill>
              </a:rPr>
              <a:t>prostá kubická mřížka (sc)</a:t>
            </a:r>
          </a:p>
        </p:txBody>
      </p:sp>
      <p:sp>
        <p:nvSpPr>
          <p:cNvPr id="11276" name="AutoShape 17"/>
          <p:cNvSpPr>
            <a:spLocks noChangeArrowheads="1"/>
          </p:cNvSpPr>
          <p:nvPr/>
        </p:nvSpPr>
        <p:spPr bwMode="auto">
          <a:xfrm>
            <a:off x="4716463" y="3500438"/>
            <a:ext cx="3600450" cy="2808287"/>
          </a:xfrm>
          <a:prstGeom prst="verticalScroll">
            <a:avLst>
              <a:gd name="adj" fmla="val 12500"/>
            </a:avLst>
          </a:prstGeom>
          <a:solidFill>
            <a:srgbClr val="FFFC8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2400">
                <a:solidFill>
                  <a:srgbClr val="111953"/>
                </a:solidFill>
              </a:rPr>
              <a:t>CsCl  </a:t>
            </a:r>
            <a:r>
              <a:rPr lang="cs-CZ" sz="2400" b="0">
                <a:solidFill>
                  <a:srgbClr val="111953"/>
                </a:solidFill>
              </a:rPr>
              <a:t>(</a:t>
            </a:r>
            <a:r>
              <a:rPr lang="cs-CZ" sz="2400" b="0" i="1">
                <a:solidFill>
                  <a:srgbClr val="111953"/>
                </a:solidFill>
              </a:rPr>
              <a:t>a</a:t>
            </a:r>
            <a:r>
              <a:rPr lang="cs-CZ" sz="2400" b="0">
                <a:solidFill>
                  <a:srgbClr val="111953"/>
                </a:solidFill>
              </a:rPr>
              <a:t>=0,41 nm)</a:t>
            </a:r>
          </a:p>
          <a:p>
            <a:r>
              <a:rPr lang="cs-CZ" sz="2400">
                <a:solidFill>
                  <a:srgbClr val="111953"/>
                </a:solidFill>
              </a:rPr>
              <a:t>CuPd </a:t>
            </a:r>
            <a:r>
              <a:rPr lang="cs-CZ" sz="2400" b="0">
                <a:solidFill>
                  <a:srgbClr val="111953"/>
                </a:solidFill>
              </a:rPr>
              <a:t>(</a:t>
            </a:r>
            <a:r>
              <a:rPr lang="cs-CZ" sz="2400" b="0" i="1">
                <a:solidFill>
                  <a:srgbClr val="111953"/>
                </a:solidFill>
              </a:rPr>
              <a:t>a</a:t>
            </a:r>
            <a:r>
              <a:rPr lang="cs-CZ" sz="2400" b="0">
                <a:solidFill>
                  <a:srgbClr val="111953"/>
                </a:solidFill>
              </a:rPr>
              <a:t>=0,29 nm)</a:t>
            </a:r>
          </a:p>
          <a:p>
            <a:r>
              <a:rPr lang="cs-CZ" sz="2400">
                <a:solidFill>
                  <a:srgbClr val="111953"/>
                </a:solidFill>
              </a:rPr>
              <a:t>CuZn </a:t>
            </a:r>
            <a:r>
              <a:rPr lang="cs-CZ" sz="2400" b="0">
                <a:solidFill>
                  <a:srgbClr val="111953"/>
                </a:solidFill>
              </a:rPr>
              <a:t>(</a:t>
            </a:r>
            <a:r>
              <a:rPr lang="cs-CZ" sz="2400" b="0" i="1">
                <a:solidFill>
                  <a:srgbClr val="111953"/>
                </a:solidFill>
              </a:rPr>
              <a:t>a</a:t>
            </a:r>
            <a:r>
              <a:rPr lang="cs-CZ" sz="2400" b="0">
                <a:solidFill>
                  <a:srgbClr val="111953"/>
                </a:solidFill>
              </a:rPr>
              <a:t>= 0,29 nm)</a:t>
            </a:r>
            <a:br>
              <a:rPr lang="cs-CZ" sz="2400" b="0">
                <a:solidFill>
                  <a:srgbClr val="111953"/>
                </a:solidFill>
              </a:rPr>
            </a:br>
            <a:r>
              <a:rPr lang="cs-CZ" sz="2400">
                <a:solidFill>
                  <a:srgbClr val="111953"/>
                </a:solidFill>
              </a:rPr>
              <a:t>LiHg  </a:t>
            </a:r>
            <a:r>
              <a:rPr lang="cs-CZ" sz="2400" b="0">
                <a:solidFill>
                  <a:srgbClr val="111953"/>
                </a:solidFill>
              </a:rPr>
              <a:t>(</a:t>
            </a:r>
            <a:r>
              <a:rPr lang="cs-CZ" sz="2400" b="0" i="1">
                <a:solidFill>
                  <a:srgbClr val="111953"/>
                </a:solidFill>
              </a:rPr>
              <a:t>a</a:t>
            </a:r>
            <a:r>
              <a:rPr lang="cs-CZ" sz="2400" b="0">
                <a:solidFill>
                  <a:srgbClr val="111953"/>
                </a:solidFill>
              </a:rPr>
              <a:t>=0,33 nm)</a:t>
            </a:r>
          </a:p>
          <a:p>
            <a:r>
              <a:rPr lang="cs-CZ" sz="2400">
                <a:solidFill>
                  <a:srgbClr val="111953"/>
                </a:solidFill>
              </a:rPr>
              <a:t>BeCu</a:t>
            </a:r>
            <a:r>
              <a:rPr lang="cs-CZ" sz="2400" b="0">
                <a:solidFill>
                  <a:srgbClr val="111953"/>
                </a:solidFill>
              </a:rPr>
              <a:t> (</a:t>
            </a:r>
            <a:r>
              <a:rPr lang="cs-CZ" sz="2400" b="0" i="1">
                <a:solidFill>
                  <a:srgbClr val="111953"/>
                </a:solidFill>
              </a:rPr>
              <a:t>a</a:t>
            </a:r>
            <a:r>
              <a:rPr lang="cs-CZ" sz="2400" b="0">
                <a:solidFill>
                  <a:srgbClr val="111953"/>
                </a:solidFill>
              </a:rPr>
              <a:t>=0,27 nm)</a:t>
            </a:r>
            <a:endParaRPr lang="cs-CZ" sz="2400">
              <a:solidFill>
                <a:srgbClr val="111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4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Vazebná energie v </a:t>
            </a:r>
            <a:r>
              <a:rPr lang="cs-CZ" sz="4000" dirty="0" err="1"/>
              <a:t>KCl</a:t>
            </a:r>
            <a:endParaRPr lang="cs-CZ" sz="4000" dirty="0"/>
          </a:p>
        </p:txBody>
      </p:sp>
      <p:pic>
        <p:nvPicPr>
          <p:cNvPr id="8" name="Zástupný symbol pro obsah 7" descr="KCl_Kit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052" y="1556792"/>
            <a:ext cx="4778052" cy="4360741"/>
          </a:xfrm>
        </p:spPr>
      </p:pic>
      <p:sp>
        <p:nvSpPr>
          <p:cNvPr id="9" name="TextovéPole 8"/>
          <p:cNvSpPr txBox="1"/>
          <p:nvPr/>
        </p:nvSpPr>
        <p:spPr>
          <a:xfrm>
            <a:off x="323528" y="609329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Kittel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Ch.: </a:t>
            </a:r>
            <a:r>
              <a:rPr lang="cs-CZ" sz="16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Solid </a:t>
            </a:r>
            <a:r>
              <a:rPr lang="cs-CZ" sz="16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cs-CZ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Willey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</a:t>
            </a:r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2005.</a:t>
            </a:r>
          </a:p>
        </p:txBody>
      </p:sp>
    </p:spTree>
    <p:extLst>
      <p:ext uri="{BB962C8B-B14F-4D97-AF65-F5344CB8AC3E}">
        <p14:creationId xmlns:p14="http://schemas.microsoft.com/office/powerpoint/2010/main" val="312670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DD3C8-F6C6-405D-A373-58846B05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Vlastnosti iontových krystalů</a:t>
            </a:r>
            <a:endParaRPr lang="en-US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07752-B40D-493D-8152-917BB687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mezerách mezi ionty je velmi malá hustota elektronů</a:t>
            </a:r>
          </a:p>
          <a:p>
            <a:r>
              <a:rPr lang="cs-CZ" sz="2000" dirty="0"/>
              <a:t>iontová vazba je nenasycená (počet iontů, které se navzájem přitahují není omezený, koordinační číslo  &gt; </a:t>
            </a:r>
            <a:r>
              <a:rPr lang="cs-CZ" sz="2000" dirty="0" err="1"/>
              <a:t>chem</a:t>
            </a:r>
            <a:r>
              <a:rPr lang="cs-CZ" sz="2000" dirty="0"/>
              <a:t>. mocenství)</a:t>
            </a:r>
          </a:p>
          <a:p>
            <a:r>
              <a:rPr lang="cs-CZ" sz="2000" dirty="0"/>
              <a:t>iontová vazba je nesměrová (elektronová hustota iontů má zhruba kulovou symetrii)</a:t>
            </a:r>
          </a:p>
          <a:p>
            <a:r>
              <a:rPr lang="cs-CZ" sz="2000" dirty="0"/>
              <a:t>iontové krystaly se rozpouštějí v polárních rozpouštědlech</a:t>
            </a:r>
          </a:p>
          <a:p>
            <a:r>
              <a:rPr lang="cs-CZ" sz="2000" dirty="0"/>
              <a:t>„síla“ iontové vazby závisí na vzdálenosti středů iontů a na jejich náboji (např. Na</a:t>
            </a:r>
            <a:r>
              <a:rPr lang="cs-CZ" sz="2000" baseline="30000" dirty="0"/>
              <a:t>+</a:t>
            </a:r>
            <a:r>
              <a:rPr lang="cs-CZ" sz="2000" dirty="0"/>
              <a:t>-Cl</a:t>
            </a:r>
            <a:r>
              <a:rPr lang="cs-CZ" sz="2000" baseline="32000" dirty="0"/>
              <a:t>-</a:t>
            </a:r>
            <a:r>
              <a:rPr lang="cs-CZ" sz="2000" dirty="0"/>
              <a:t> slabší vazba než Mg</a:t>
            </a:r>
            <a:r>
              <a:rPr lang="cs-CZ" sz="2000" baseline="30000" dirty="0"/>
              <a:t>2+</a:t>
            </a:r>
            <a:r>
              <a:rPr lang="cs-CZ" sz="2000" dirty="0"/>
              <a:t>-O</a:t>
            </a:r>
            <a:r>
              <a:rPr lang="cs-CZ" sz="2000" baseline="30000" dirty="0"/>
              <a:t>2-</a:t>
            </a:r>
            <a:r>
              <a:rPr lang="cs-CZ" sz="2000" dirty="0"/>
              <a:t>)</a:t>
            </a:r>
          </a:p>
          <a:p>
            <a:r>
              <a:rPr lang="cs-CZ" sz="2000" dirty="0"/>
              <a:t>iontové krystaly: tvrdé, křehké, dobře štěpné, vysoký bod tání </a:t>
            </a:r>
            <a:br>
              <a:rPr lang="cs-CZ" sz="2000" dirty="0"/>
            </a:br>
            <a:r>
              <a:rPr lang="cs-CZ" sz="2000" dirty="0"/>
              <a:t>(např. </a:t>
            </a:r>
            <a:r>
              <a:rPr lang="cs-CZ" sz="2000" dirty="0" err="1"/>
              <a:t>MgO</a:t>
            </a:r>
            <a:r>
              <a:rPr lang="cs-CZ" sz="2000" dirty="0"/>
              <a:t>...2852 °C, </a:t>
            </a:r>
            <a:r>
              <a:rPr lang="cs-CZ" sz="2000" dirty="0" err="1"/>
              <a:t>BaO</a:t>
            </a:r>
            <a:r>
              <a:rPr lang="cs-CZ" sz="2000" dirty="0"/>
              <a:t>...1923 °C, </a:t>
            </a:r>
            <a:r>
              <a:rPr lang="cs-CZ" sz="2000" dirty="0" err="1"/>
              <a:t>NaCl</a:t>
            </a:r>
            <a:r>
              <a:rPr lang="cs-CZ" sz="2000" dirty="0"/>
              <a:t>...801 °C, </a:t>
            </a:r>
            <a:r>
              <a:rPr lang="cs-CZ" sz="2000" dirty="0" err="1"/>
              <a:t>KCl</a:t>
            </a:r>
            <a:r>
              <a:rPr lang="cs-CZ" sz="2000" dirty="0"/>
              <a:t>...790 °C), malá teplotní roztažnost</a:t>
            </a:r>
          </a:p>
          <a:p>
            <a:r>
              <a:rPr lang="cs-CZ" sz="2000" dirty="0"/>
              <a:t>elektricky nevodivé krystaly</a:t>
            </a:r>
          </a:p>
          <a:p>
            <a:r>
              <a:rPr lang="cs-CZ" sz="2000" dirty="0"/>
              <a:t>pro viditelné světlo jsou iontové krystaly většinou propustné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84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1070"/>
            <a:ext cx="8229600" cy="8540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Van der </a:t>
            </a:r>
            <a:r>
              <a:rPr lang="cs-CZ" sz="3600" dirty="0" err="1"/>
              <a:t>Waalsova</a:t>
            </a:r>
            <a:r>
              <a:rPr lang="cs-CZ" sz="3600" dirty="0"/>
              <a:t> interakce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2744" y="1989138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o_wa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2708275"/>
            <a:ext cx="1347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827088" y="5445125"/>
            <a:ext cx="77771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Johannes Diderik van der Waals (23.12.1837 – 8.3.1923)</a:t>
            </a:r>
          </a:p>
          <a:p>
            <a:pPr algn="l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</a:rPr>
              <a:t>1910 – Nobelova cena (za práci o stavové rovnici plynů a kapalin)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 err="1"/>
              <a:t>Lenard</a:t>
            </a:r>
            <a:r>
              <a:rPr lang="cs-CZ" sz="4000" dirty="0"/>
              <a:t> – </a:t>
            </a:r>
            <a:r>
              <a:rPr lang="cs-CZ" sz="4000" dirty="0" err="1"/>
              <a:t>Jonesův</a:t>
            </a:r>
            <a:r>
              <a:rPr lang="cs-CZ" sz="4000" dirty="0"/>
              <a:t> potenciál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87675" y="1628775"/>
          <a:ext cx="28082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143000" imgH="393480" progId="Equation.3">
                  <p:embed/>
                </p:oleObj>
              </mc:Choice>
              <mc:Fallback>
                <p:oleObj name="Rovnice" r:id="rId2" imgW="1143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28775"/>
                        <a:ext cx="2808288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59789"/>
              </p:ext>
            </p:extLst>
          </p:nvPr>
        </p:nvGraphicFramePr>
        <p:xfrm>
          <a:off x="3040063" y="2622550"/>
          <a:ext cx="1687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609480" imgH="203040" progId="Equation.3">
                  <p:embed/>
                </p:oleObj>
              </mc:Choice>
              <mc:Fallback>
                <p:oleObj name="Rovnice" r:id="rId4" imgW="609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2622550"/>
                        <a:ext cx="168751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1378"/>
              </p:ext>
            </p:extLst>
          </p:nvPr>
        </p:nvGraphicFramePr>
        <p:xfrm>
          <a:off x="3089275" y="3268663"/>
          <a:ext cx="15636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647640" imgH="203040" progId="Equation.3">
                  <p:embed/>
                </p:oleObj>
              </mc:Choice>
              <mc:Fallback>
                <p:oleObj name="Rovnice" r:id="rId6" imgW="6476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3268663"/>
                        <a:ext cx="1563688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484438" y="4292600"/>
          <a:ext cx="4038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676160" imgH="507960" progId="Equation.3">
                  <p:embed/>
                </p:oleObj>
              </mc:Choice>
              <mc:Fallback>
                <p:oleObj name="Rovnice" r:id="rId8" imgW="16761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92600"/>
                        <a:ext cx="4038600" cy="1223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DE6C7D-425B-4BEA-A323-DC60182D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792088"/>
          </a:xfrm>
        </p:spPr>
        <p:txBody>
          <a:bodyPr/>
          <a:lstStyle/>
          <a:p>
            <a:r>
              <a:rPr lang="cs-CZ" sz="3600" dirty="0"/>
              <a:t>Vznik kondenzovaného systému</a:t>
            </a:r>
            <a:endParaRPr lang="en-US" sz="36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4334B8B-AEF6-4ACB-AED1-F22A7AE97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" y="1085455"/>
            <a:ext cx="3960440" cy="509249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14723A0-A7DD-4583-9972-EF25FEAE1ECD}"/>
              </a:ext>
            </a:extLst>
          </p:cNvPr>
          <p:cNvSpPr txBox="1"/>
          <p:nvPr/>
        </p:nvSpPr>
        <p:spPr>
          <a:xfrm>
            <a:off x="611560" y="6305499"/>
            <a:ext cx="730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/>
              <a:t>Obrázek převzat z: Kraus I., Fiala J.: </a:t>
            </a:r>
            <a:r>
              <a:rPr lang="cs-CZ" sz="1400" b="0" i="1" dirty="0"/>
              <a:t>Elementární fyzika pevných látek.</a:t>
            </a:r>
            <a:r>
              <a:rPr lang="cs-CZ" sz="1400" b="0" dirty="0"/>
              <a:t> ČVUT, Praha 2017</a:t>
            </a:r>
            <a:endParaRPr lang="en-US" sz="1400" b="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320D198-A0D9-406E-8151-0BE068A139D1}"/>
              </a:ext>
            </a:extLst>
          </p:cNvPr>
          <p:cNvSpPr/>
          <p:nvPr/>
        </p:nvSpPr>
        <p:spPr>
          <a:xfrm>
            <a:off x="4788024" y="3887929"/>
            <a:ext cx="4202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cs-CZ" sz="1600" b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cs-CZ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</a:t>
            </a: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cs-CZ" sz="1600" b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cs-CZ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</a:t>
            </a: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permanentní (chemická) vazba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cs-CZ" sz="1600" b="0" baseline="-25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0</a:t>
            </a: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≥ </a:t>
            </a:r>
            <a:r>
              <a:rPr lang="en-US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cs-CZ" sz="1600" b="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cs-CZ" sz="16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 vazba se může rozpadnout resp.</a:t>
            </a:r>
            <a:b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</a:br>
            <a:r>
              <a:rPr lang="cs-CZ" sz="16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	  restrukturalizovat vlivem teploty</a:t>
            </a:r>
            <a:endParaRPr lang="cs-CZ" sz="1600" b="0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Symbol" pitchFamily="18" charset="2"/>
            </a:endParaRP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5BEE8F6D-0313-449B-A69F-B22F110C8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87715"/>
              </p:ext>
            </p:extLst>
          </p:nvPr>
        </p:nvGraphicFramePr>
        <p:xfrm>
          <a:off x="5796136" y="2348880"/>
          <a:ext cx="1296144" cy="78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647640" imgH="393480" progId="Equation.3">
                  <p:embed/>
                </p:oleObj>
              </mc:Choice>
              <mc:Fallback>
                <p:oleObj name="Rovnice" r:id="rId3" imgW="647640" imgH="393480" progId="Equation.3">
                  <p:embed/>
                  <p:pic>
                    <p:nvPicPr>
                      <p:cNvPr id="10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348880"/>
                        <a:ext cx="1296144" cy="788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3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Mezimolekulární (</a:t>
            </a:r>
            <a:r>
              <a:rPr lang="cs-CZ" sz="3200" dirty="0" err="1"/>
              <a:t>mezičásticový</a:t>
            </a:r>
            <a:r>
              <a:rPr lang="cs-CZ" sz="3200" dirty="0"/>
              <a:t>) potenciál</a:t>
            </a:r>
            <a:br>
              <a:rPr lang="cs-CZ" sz="3200" dirty="0"/>
            </a:br>
            <a:r>
              <a:rPr lang="cs-CZ" sz="3200" dirty="0"/>
              <a:t>(resp. potenciální energie)</a:t>
            </a:r>
          </a:p>
        </p:txBody>
      </p:sp>
      <p:pic>
        <p:nvPicPr>
          <p:cNvPr id="1029" name="Picture 6" descr="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848"/>
            <a:ext cx="2305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LennardJ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51831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ilennardjon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738836"/>
            <a:ext cx="23050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Molekuly s nulovým celkovým elektrickým nábojem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288" y="1773238"/>
            <a:ext cx="8435975" cy="4132262"/>
          </a:xfrm>
        </p:spPr>
        <p:txBody>
          <a:bodyPr/>
          <a:lstStyle/>
          <a:p>
            <a:pPr marL="442913" indent="-442913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/>
              <a:t>interakce mezi permanentními dipólovými momenty molekul</a:t>
            </a:r>
          </a:p>
          <a:p>
            <a:pPr marL="442913" indent="-442913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/>
              <a:t>interakce mezi permanentním dipólovým momentem jedné molekuly a mezi </a:t>
            </a:r>
            <a:br>
              <a:rPr lang="cs-CZ" sz="2800" dirty="0"/>
            </a:br>
            <a:r>
              <a:rPr lang="cs-CZ" sz="2800" dirty="0"/>
              <a:t>indukovaným dipólovým momentem druhé molekuly</a:t>
            </a:r>
          </a:p>
          <a:p>
            <a:pPr marL="442913" indent="-442913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/>
              <a:t>interakce mezi molekulami (atomy) bez dipólového momentu</a:t>
            </a:r>
          </a:p>
          <a:p>
            <a:pPr marL="442913" indent="-442913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/>
              <a:t>překryvová interakce</a:t>
            </a:r>
          </a:p>
        </p:txBody>
      </p:sp>
      <p:sp>
        <p:nvSpPr>
          <p:cNvPr id="5" name="Pravá složená závorka 4"/>
          <p:cNvSpPr/>
          <p:nvPr/>
        </p:nvSpPr>
        <p:spPr bwMode="auto">
          <a:xfrm>
            <a:off x="7812360" y="1988840"/>
            <a:ext cx="432048" cy="3208774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 bwMode="auto">
          <a:xfrm>
            <a:off x="4716016" y="5733256"/>
            <a:ext cx="19442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ovéPole 11"/>
          <p:cNvSpPr txBox="1"/>
          <p:nvPr/>
        </p:nvSpPr>
        <p:spPr>
          <a:xfrm rot="5400000">
            <a:off x="7144501" y="354037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FF00"/>
                </a:solidFill>
              </a:rPr>
              <a:t>přitažlivá interakce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537321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F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odpudivá</a:t>
            </a:r>
          </a:p>
          <a:p>
            <a:pPr algn="l"/>
            <a:r>
              <a:rPr lang="cs-CZ" dirty="0">
                <a:solidFill>
                  <a:srgbClr val="FFF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Permanentní dipólové momenty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těžiště kladných  a záporných nábojů molekuly nejsou totožná (ať je molekula ve vnějším elektrickém poli, nebo ne)</a:t>
            </a:r>
          </a:p>
          <a:p>
            <a:pPr>
              <a:defRPr/>
            </a:pPr>
            <a:r>
              <a:rPr lang="cs-CZ" sz="2400" dirty="0"/>
              <a:t>tzv. polární molekuly</a:t>
            </a:r>
          </a:p>
          <a:p>
            <a:pPr>
              <a:defRPr/>
            </a:pPr>
            <a:r>
              <a:rPr lang="cs-CZ" sz="2400" dirty="0"/>
              <a:t>el. pole molekuly  je podobné poli elementárního dipólu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i="1" dirty="0"/>
              <a:t>E </a:t>
            </a:r>
            <a:r>
              <a:rPr lang="cs-CZ" sz="2400" dirty="0">
                <a:sym typeface="Symbol"/>
              </a:rPr>
              <a:t> </a:t>
            </a:r>
            <a:r>
              <a:rPr lang="cs-CZ" sz="2400" i="1" dirty="0">
                <a:sym typeface="Symbol"/>
              </a:rPr>
              <a:t>r </a:t>
            </a:r>
            <a:r>
              <a:rPr lang="cs-CZ" sz="2400" baseline="40000" dirty="0">
                <a:sym typeface="Symbol"/>
              </a:rPr>
              <a:t>-3</a:t>
            </a:r>
            <a:r>
              <a:rPr lang="cs-CZ" sz="2400" dirty="0">
                <a:sym typeface="Symbol"/>
              </a:rPr>
              <a:t>)</a:t>
            </a:r>
            <a:endParaRPr lang="cs-CZ" sz="2400" baseline="40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4365625"/>
          <a:ext cx="5481637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39880" imgH="444240" progId="Equation.3">
                  <p:embed/>
                </p:oleObj>
              </mc:Choice>
              <mc:Fallback>
                <p:oleObj name="Rovnice" r:id="rId2" imgW="173988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65625"/>
                        <a:ext cx="5481637" cy="1398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975350" y="4292600"/>
            <a:ext cx="29178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– dipólový moment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– vzdálenost molekul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 </a:t>
            </a:r>
            <a:r>
              <a:rPr lang="cs-CZ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– permitivita vakua</a:t>
            </a:r>
            <a:endParaRPr lang="cs-CZ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00113" y="5949950"/>
            <a:ext cx="77041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příslušná interakci silového působení dvou molekul (párová interakce)</a:t>
            </a:r>
          </a:p>
        </p:txBody>
      </p:sp>
      <p:sp>
        <p:nvSpPr>
          <p:cNvPr id="8" name="Šipka ohnutá nahoru 7"/>
          <p:cNvSpPr/>
          <p:nvPr/>
        </p:nvSpPr>
        <p:spPr bwMode="auto">
          <a:xfrm flipH="1">
            <a:off x="539750" y="5300663"/>
            <a:ext cx="287338" cy="936625"/>
          </a:xfrm>
          <a:prstGeom prst="bentUpArrow">
            <a:avLst>
              <a:gd name="adj1" fmla="val 28414"/>
              <a:gd name="adj2" fmla="val 25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algn="l">
              <a:defRPr/>
            </a:pPr>
            <a:r>
              <a:rPr lang="cs-CZ" sz="3600" b="1" dirty="0"/>
              <a:t>I</a:t>
            </a:r>
            <a:r>
              <a:rPr lang="cs-CZ" sz="3200" b="1" dirty="0"/>
              <a:t>nterakce polární a nepolární molekuly </a:t>
            </a:r>
            <a:br>
              <a:rPr lang="cs-CZ" sz="3200" b="1" dirty="0"/>
            </a:br>
            <a:r>
              <a:rPr lang="cs-CZ" sz="2800" dirty="0"/>
              <a:t>- </a:t>
            </a:r>
            <a:r>
              <a:rPr lang="cs-CZ" sz="2800" dirty="0" err="1"/>
              <a:t>Petrus</a:t>
            </a:r>
            <a:r>
              <a:rPr lang="cs-CZ" sz="2800" dirty="0"/>
              <a:t> </a:t>
            </a:r>
            <a:r>
              <a:rPr lang="cs-CZ" sz="2800" dirty="0" err="1"/>
              <a:t>Josephus</a:t>
            </a:r>
            <a:r>
              <a:rPr lang="cs-CZ" sz="2800" dirty="0"/>
              <a:t> </a:t>
            </a:r>
            <a:r>
              <a:rPr lang="cs-CZ" sz="2800" dirty="0" err="1"/>
              <a:t>Wilhelmus</a:t>
            </a:r>
            <a:r>
              <a:rPr lang="cs-CZ" sz="2800" dirty="0"/>
              <a:t> </a:t>
            </a:r>
            <a:r>
              <a:rPr lang="cs-CZ" sz="2800" dirty="0" err="1"/>
              <a:t>Debye</a:t>
            </a:r>
            <a:r>
              <a:rPr lang="cs-CZ" sz="2800" dirty="0"/>
              <a:t> (1920)</a:t>
            </a:r>
            <a:br>
              <a:rPr lang="cs-CZ" sz="3600" b="1" dirty="0"/>
            </a:br>
            <a:r>
              <a:rPr lang="cs-CZ" sz="3200" dirty="0"/>
              <a:t> </a:t>
            </a:r>
          </a:p>
        </p:txBody>
      </p:sp>
      <p:pic>
        <p:nvPicPr>
          <p:cNvPr id="2052" name="Picture 5" descr="Deb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060575"/>
            <a:ext cx="19446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Debye_zn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357563"/>
            <a:ext cx="977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ebye_znamk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060575"/>
            <a:ext cx="15113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3357563"/>
          <a:ext cx="45974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03240" imgH="444240" progId="Equation.3">
                  <p:embed/>
                </p:oleObj>
              </mc:Choice>
              <mc:Fallback>
                <p:oleObj name="Rovnice" r:id="rId5" imgW="18032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4597400" cy="1433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11188" y="5084763"/>
            <a:ext cx="82089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-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polarizovatelnost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molekuly 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(jak snadno se deformuje elektronový obal v el. poli)</a:t>
            </a:r>
            <a:endParaRPr lang="cs-CZ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Interakce mezi nepolárními molekulami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8888" y="1773238"/>
            <a:ext cx="50419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Fritz</a:t>
            </a: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Wolfgang London (1930)</a:t>
            </a:r>
          </a:p>
        </p:txBody>
      </p:sp>
      <p:pic>
        <p:nvPicPr>
          <p:cNvPr id="3077" name="Picture 2" descr="https://encrypted-tbn0.gstatic.com/images?q=tbn:ANd9GcTx32IGQUuBRwVw8BH_FsIC3jZlNwjeBVqbo25_rNTT_zeTaa7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916113"/>
            <a:ext cx="1787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87450" y="2492375"/>
          <a:ext cx="506253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447560" imgH="431640" progId="Equation.3">
                  <p:embed/>
                </p:oleObj>
              </mc:Choice>
              <mc:Fallback>
                <p:oleObj name="Rovnice" r:id="rId3" imgW="14475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5062538" cy="1509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16013" y="4292600"/>
            <a:ext cx="59039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Planckova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konstanta</a:t>
            </a:r>
          </a:p>
          <a:p>
            <a:pPr algn="l">
              <a:defRPr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polarizovatelnost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molekuly</a:t>
            </a:r>
          </a:p>
          <a:p>
            <a:pPr algn="l">
              <a:defRPr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 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– frekvence „zástupných“ oscilátorů</a:t>
            </a: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cs-CZ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92275" y="1125538"/>
            <a:ext cx="3895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(disperzní interakce)</a:t>
            </a:r>
          </a:p>
        </p:txBody>
      </p:sp>
      <p:sp>
        <p:nvSpPr>
          <p:cNvPr id="9" name="Ohnutý roh 8"/>
          <p:cNvSpPr/>
          <p:nvPr/>
        </p:nvSpPr>
        <p:spPr bwMode="auto">
          <a:xfrm>
            <a:off x="4211638" y="5661025"/>
            <a:ext cx="4537075" cy="863600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08000"/>
          <a:lstStyle/>
          <a:p>
            <a:pPr>
              <a:defRPr/>
            </a:pP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Interakce je založena na mžikových dipólových momentech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/>
              <a:t>Krystaly inertních plynů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08175" y="2349500"/>
          <a:ext cx="5184576" cy="2664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70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cs-CZ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nm</a:t>
                      </a: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cs-CZ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E</a:t>
                      </a:r>
                      <a:r>
                        <a:rPr lang="cs-CZ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koh</a:t>
                      </a: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cs-CZ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eV</a:t>
                      </a: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/atom)</a:t>
                      </a:r>
                      <a:endParaRPr lang="cs-CZ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</a:t>
                      </a:r>
                      <a:r>
                        <a:rPr lang="cs-CZ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</a:t>
                      </a:r>
                      <a:endParaRPr lang="cs-CZ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(K)</a:t>
                      </a:r>
                      <a:endParaRPr lang="cs-CZ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</a:t>
                      </a:r>
                      <a:r>
                        <a:rPr lang="cs-CZ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ioniz</a:t>
                      </a:r>
                      <a:endParaRPr lang="cs-CZ" baseline="-25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cs-CZ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eV</a:t>
                      </a:r>
                      <a:r>
                        <a:rPr lang="cs-CZ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Kr</a:t>
                      </a:r>
                      <a:endParaRPr lang="cs-CZ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17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Xe</a:t>
                      </a:r>
                      <a:endParaRPr lang="cs-CZ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19256" cy="895826"/>
          </a:xfrm>
        </p:spPr>
        <p:txBody>
          <a:bodyPr/>
          <a:lstStyle/>
          <a:p>
            <a:r>
              <a:rPr lang="cs-CZ" sz="4000" dirty="0"/>
              <a:t>Kovalentní vazba</a:t>
            </a:r>
          </a:p>
        </p:txBody>
      </p:sp>
      <p:pic>
        <p:nvPicPr>
          <p:cNvPr id="4" name="Zástupný symbol pro obsah 3" descr="H-Hs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7" y="1772816"/>
            <a:ext cx="2835281" cy="2736304"/>
          </a:xfrm>
        </p:spPr>
      </p:pic>
      <p:sp>
        <p:nvSpPr>
          <p:cNvPr id="5" name="TextovéPole 4"/>
          <p:cNvSpPr txBox="1"/>
          <p:nvPr/>
        </p:nvSpPr>
        <p:spPr>
          <a:xfrm>
            <a:off x="5899374" y="4653136"/>
            <a:ext cx="248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cs-CZ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Kittel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fyziky pevných látek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Academia, Praha 1985.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C5D32B-D56B-4128-A7DB-FD774BAF0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5" y="1772816"/>
            <a:ext cx="5033907" cy="27363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1B2F374-B1BE-4ECE-A571-4AAA1862065B}"/>
              </a:ext>
            </a:extLst>
          </p:cNvPr>
          <p:cNvSpPr txBox="1"/>
          <p:nvPr/>
        </p:nvSpPr>
        <p:spPr>
          <a:xfrm>
            <a:off x="2910986" y="1916832"/>
            <a:ext cx="223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solidFill>
                  <a:schemeClr val="accent4">
                    <a:lumMod val="10000"/>
                  </a:schemeClr>
                </a:solidFill>
              </a:rPr>
              <a:t>Kraus I., Fiala J.: </a:t>
            </a:r>
            <a:br>
              <a:rPr lang="cs-CZ" sz="10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1000" i="1" dirty="0">
                <a:solidFill>
                  <a:schemeClr val="accent4">
                    <a:lumMod val="10000"/>
                  </a:schemeClr>
                </a:solidFill>
              </a:rPr>
              <a:t>Elementární fyzika pevných látek.</a:t>
            </a:r>
            <a:r>
              <a:rPr lang="cs-CZ" sz="1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br>
              <a:rPr lang="cs-CZ" sz="10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1000" dirty="0">
                <a:solidFill>
                  <a:schemeClr val="accent4">
                    <a:lumMod val="10000"/>
                  </a:schemeClr>
                </a:solidFill>
              </a:rPr>
              <a:t>ČVUT, Praha 2017.</a:t>
            </a:r>
            <a:endParaRPr lang="en-US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EB84559-B489-4E88-A38C-8EAA0E77F061}"/>
              </a:ext>
            </a:extLst>
          </p:cNvPr>
          <p:cNvSpPr txBox="1"/>
          <p:nvPr/>
        </p:nvSpPr>
        <p:spPr>
          <a:xfrm>
            <a:off x="395536" y="558924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cs-CZ" sz="1800" b="0" dirty="0"/>
              <a:t>důležitou roli hrají tzv. nepárové elektrony (tj. elektrony, k nimž v tomtéž atomu neexistuje elektron s opačným spinem)</a:t>
            </a:r>
          </a:p>
          <a:p>
            <a:pPr marL="285750" indent="-285750" algn="l">
              <a:buFontTx/>
              <a:buChar char="-"/>
            </a:pPr>
            <a:r>
              <a:rPr lang="cs-CZ" sz="1800" b="0" dirty="0"/>
              <a:t>výměnné síly</a:t>
            </a:r>
            <a:endParaRPr lang="en-US" sz="18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5061" y="319224"/>
            <a:ext cx="6203032" cy="753814"/>
          </a:xfrm>
        </p:spPr>
        <p:txBody>
          <a:bodyPr/>
          <a:lstStyle/>
          <a:p>
            <a:r>
              <a:rPr lang="cs-CZ" sz="4000" dirty="0"/>
              <a:t>Kovalentní vazba</a:t>
            </a:r>
          </a:p>
        </p:txBody>
      </p:sp>
      <p:pic>
        <p:nvPicPr>
          <p:cNvPr id="6" name="Zástupný symbol pro obsah 5" descr="Sigma_vaz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8864" y="3573016"/>
            <a:ext cx="3463136" cy="2592288"/>
          </a:xfrm>
        </p:spPr>
      </p:pic>
      <p:pic>
        <p:nvPicPr>
          <p:cNvPr id="7" name="Zástupný symbol pro obsah 6" descr="Pi_vazb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7385" y="3573016"/>
            <a:ext cx="3185064" cy="2592288"/>
          </a:xfrm>
        </p:spPr>
      </p:pic>
      <p:sp>
        <p:nvSpPr>
          <p:cNvPr id="8" name="Ohnutý roh 7"/>
          <p:cNvSpPr/>
          <p:nvPr/>
        </p:nvSpPr>
        <p:spPr bwMode="auto">
          <a:xfrm>
            <a:off x="3049614" y="6076479"/>
            <a:ext cx="1487363" cy="520873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 - vazba</a:t>
            </a:r>
            <a:b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9" name="Ohnutý roh 8"/>
          <p:cNvSpPr/>
          <p:nvPr/>
        </p:nvSpPr>
        <p:spPr bwMode="auto">
          <a:xfrm>
            <a:off x="6375191" y="6076478"/>
            <a:ext cx="1451618" cy="520873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 - vazba</a:t>
            </a:r>
            <a:b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C1962D-C79B-4DF4-81D5-107A757A1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52" y="1262336"/>
            <a:ext cx="279324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/>
              <a:t>Kovalentní vazba</a:t>
            </a:r>
          </a:p>
        </p:txBody>
      </p:sp>
      <p:pic>
        <p:nvPicPr>
          <p:cNvPr id="12291" name="Picture 5" descr="kovalentni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34575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Obrázek 3" descr="obr7-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933825"/>
            <a:ext cx="27447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ovéPole 4"/>
          <p:cNvSpPr txBox="1">
            <a:spLocks noChangeArrowheads="1"/>
          </p:cNvSpPr>
          <p:nvPr/>
        </p:nvSpPr>
        <p:spPr bwMode="auto">
          <a:xfrm>
            <a:off x="4140200" y="4508500"/>
            <a:ext cx="4535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cs-CZ" b="0" dirty="0"/>
              <a:t>C</a:t>
            </a:r>
            <a:r>
              <a:rPr lang="cs-CZ" b="0" baseline="-25000" dirty="0"/>
              <a:t>6</a:t>
            </a:r>
            <a:r>
              <a:rPr lang="cs-CZ" b="0" dirty="0"/>
              <a:t>Cl</a:t>
            </a:r>
            <a:r>
              <a:rPr lang="cs-CZ" b="0" baseline="-25000" dirty="0"/>
              <a:t>2</a:t>
            </a:r>
            <a:r>
              <a:rPr lang="cs-CZ" b="0" dirty="0"/>
              <a:t>N</a:t>
            </a:r>
            <a:r>
              <a:rPr lang="cs-CZ" b="0" baseline="-25000" dirty="0"/>
              <a:t>4</a:t>
            </a:r>
            <a:r>
              <a:rPr lang="cs-CZ" b="0" dirty="0"/>
              <a:t>S</a:t>
            </a:r>
            <a:r>
              <a:rPr lang="cs-CZ" b="0" baseline="-25000" dirty="0"/>
              <a:t>3</a:t>
            </a:r>
            <a:r>
              <a:rPr lang="cs-CZ" b="0" dirty="0"/>
              <a:t>  </a:t>
            </a:r>
            <a:br>
              <a:rPr lang="cs-CZ" b="0" dirty="0"/>
            </a:br>
            <a:r>
              <a:rPr lang="cs-CZ" b="0" dirty="0"/>
              <a:t>(řez elektronovou deformační hustotou)</a:t>
            </a:r>
          </a:p>
          <a:p>
            <a:pPr algn="l">
              <a:buFontTx/>
              <a:buChar char="-"/>
            </a:pPr>
            <a:r>
              <a:rPr lang="cs-CZ" b="0" dirty="0"/>
              <a:t> vrstevnicový interval je 50 e/nm</a:t>
            </a:r>
            <a:r>
              <a:rPr lang="cs-CZ" b="0" baseline="30000" dirty="0"/>
              <a:t>3</a:t>
            </a:r>
            <a:r>
              <a:rPr lang="cs-CZ" b="0" dirty="0"/>
              <a:t>.</a:t>
            </a:r>
          </a:p>
        </p:txBody>
      </p:sp>
      <p:pic>
        <p:nvPicPr>
          <p:cNvPr id="12294" name="Obrázek 5" descr="obr7-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773238"/>
            <a:ext cx="22653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ovéPole 6"/>
          <p:cNvSpPr txBox="1">
            <a:spLocks noChangeArrowheads="1"/>
          </p:cNvSpPr>
          <p:nvPr/>
        </p:nvSpPr>
        <p:spPr bwMode="auto">
          <a:xfrm>
            <a:off x="5364163" y="3860800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0"/>
              <a:t>- struktura křemíku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ECF27-7DF8-4123-B7CA-4826A941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Vlastnosti kovalentní vazby</a:t>
            </a:r>
            <a:endParaRPr lang="en-US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87D19B-1AEA-4500-A06C-276CF6E5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805"/>
            <a:ext cx="8229600" cy="4978523"/>
          </a:xfrm>
        </p:spPr>
        <p:txBody>
          <a:bodyPr/>
          <a:lstStyle/>
          <a:p>
            <a:r>
              <a:rPr lang="cs-CZ" sz="1800" dirty="0"/>
              <a:t>směrovost (vazba se uskutečňuje pouze pod určitými úhly, elektronová hustota je největší ve směru spojnice atomových jader)</a:t>
            </a:r>
          </a:p>
          <a:p>
            <a:r>
              <a:rPr lang="cs-CZ" sz="1800" dirty="0"/>
              <a:t>nasycenost (každý atom se váže max. s tolika atomy, jako je jeho mocenství)</a:t>
            </a:r>
          </a:p>
          <a:p>
            <a:r>
              <a:rPr lang="cs-CZ" sz="1800" dirty="0"/>
              <a:t>malá koordinační čísla</a:t>
            </a:r>
          </a:p>
          <a:p>
            <a:r>
              <a:rPr lang="cs-CZ" sz="1800" dirty="0"/>
              <a:t>krystaly: </a:t>
            </a:r>
            <a:br>
              <a:rPr lang="cs-CZ" sz="1800" dirty="0"/>
            </a:br>
            <a:r>
              <a:rPr lang="cs-CZ" sz="1800" dirty="0"/>
              <a:t>- nevodivé do vysokých teplot</a:t>
            </a:r>
            <a:br>
              <a:rPr lang="cs-CZ" sz="1800" dirty="0"/>
            </a:br>
            <a:r>
              <a:rPr lang="cs-CZ" sz="1800" dirty="0"/>
              <a:t>- polovodiče</a:t>
            </a:r>
            <a:br>
              <a:rPr lang="cs-CZ" sz="1800" dirty="0"/>
            </a:br>
            <a:r>
              <a:rPr lang="cs-CZ" sz="1800" dirty="0"/>
              <a:t>- vysoká tvrdost</a:t>
            </a:r>
            <a:br>
              <a:rPr lang="cs-CZ" sz="1800" dirty="0"/>
            </a:br>
            <a:r>
              <a:rPr lang="cs-CZ" sz="1800" dirty="0"/>
              <a:t>- vysoký bod tání (diamant...3550 °C, Si...1400 °C, </a:t>
            </a:r>
            <a:r>
              <a:rPr lang="cs-CZ" sz="1800" dirty="0" err="1"/>
              <a:t>Ge</a:t>
            </a:r>
            <a:r>
              <a:rPr lang="cs-CZ" sz="1800" dirty="0"/>
              <a:t>...958 °C, </a:t>
            </a:r>
            <a:br>
              <a:rPr lang="cs-CZ" sz="1800" dirty="0"/>
            </a:br>
            <a:r>
              <a:rPr lang="cs-CZ" sz="1800" dirty="0"/>
              <a:t>  </a:t>
            </a:r>
            <a:r>
              <a:rPr lang="cs-CZ" sz="1800" dirty="0" err="1"/>
              <a:t>SiC</a:t>
            </a:r>
            <a:r>
              <a:rPr lang="cs-CZ" sz="1800" dirty="0"/>
              <a:t> (karborundum)...2600 °C)</a:t>
            </a:r>
            <a:br>
              <a:rPr lang="cs-CZ" sz="1800" dirty="0"/>
            </a:br>
            <a:r>
              <a:rPr lang="cs-CZ" sz="1800" dirty="0"/>
              <a:t>- nerozpustné v běžných kapalinách</a:t>
            </a:r>
            <a:br>
              <a:rPr lang="cs-CZ" sz="1800" dirty="0"/>
            </a:br>
            <a:r>
              <a:rPr lang="cs-CZ" sz="1800" dirty="0"/>
              <a:t>- tetraedrické uspořádání atomů</a:t>
            </a:r>
            <a:br>
              <a:rPr lang="cs-CZ" sz="1800" dirty="0"/>
            </a:br>
            <a:r>
              <a:rPr lang="cs-CZ" sz="1800" dirty="0"/>
              <a:t>- vazba stejných atomů - rovnoměrné rozložení elektrických nábojů</a:t>
            </a:r>
            <a:br>
              <a:rPr lang="cs-CZ" sz="1800" dirty="0"/>
            </a:br>
            <a:r>
              <a:rPr lang="cs-CZ" sz="1800" dirty="0"/>
              <a:t>   (nepolární vazba)</a:t>
            </a:r>
            <a:br>
              <a:rPr lang="cs-CZ" sz="1800" dirty="0"/>
            </a:br>
            <a:r>
              <a:rPr lang="cs-CZ" sz="1800" dirty="0"/>
              <a:t>- vazba mezi různými atomy – nerovnoměrné rozložení sdílených elektronů;</a:t>
            </a:r>
            <a:br>
              <a:rPr lang="cs-CZ" sz="1800" dirty="0"/>
            </a:br>
            <a:r>
              <a:rPr lang="cs-CZ" sz="1800" dirty="0"/>
              <a:t>  permanentní dipól (polární vazba)</a:t>
            </a:r>
          </a:p>
        </p:txBody>
      </p:sp>
    </p:spTree>
    <p:extLst>
      <p:ext uri="{BB962C8B-B14F-4D97-AF65-F5344CB8AC3E}">
        <p14:creationId xmlns:p14="http://schemas.microsoft.com/office/powerpoint/2010/main" val="40597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Kohezní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/>
          <a:p>
            <a:r>
              <a:rPr lang="cs-CZ" sz="2800" dirty="0"/>
              <a:t>rozhoduje o tom, zda dojde ke kondenzaci</a:t>
            </a:r>
            <a:br>
              <a:rPr lang="cs-CZ" sz="2800" dirty="0"/>
            </a:br>
            <a:r>
              <a:rPr lang="cs-CZ" sz="2800" dirty="0"/>
              <a:t>(koheze = soudržnost)</a:t>
            </a:r>
          </a:p>
          <a:p>
            <a:r>
              <a:rPr lang="cs-CZ" sz="2800" dirty="0"/>
              <a:t>krystal může být stabilní pouze tehdy, je-li jeho celková energie nižší než celková energie atomů (resp. molekul) ve volném stavu</a:t>
            </a:r>
          </a:p>
          <a:p>
            <a:r>
              <a:rPr lang="cs-CZ" sz="2800" i="1" dirty="0" err="1"/>
              <a:t>E</a:t>
            </a:r>
            <a:r>
              <a:rPr lang="cs-CZ" sz="2800" baseline="-25000" dirty="0" err="1"/>
              <a:t>koh</a:t>
            </a:r>
            <a:r>
              <a:rPr lang="cs-CZ" sz="2800" baseline="-25000" dirty="0"/>
              <a:t> </a:t>
            </a:r>
            <a:r>
              <a:rPr lang="cs-CZ" sz="2800" dirty="0"/>
              <a:t>&gt; 0 – dojde ke kondenzaci</a:t>
            </a:r>
          </a:p>
          <a:p>
            <a:r>
              <a:rPr lang="cs-CZ" sz="2800" i="1" dirty="0" err="1"/>
              <a:t>E</a:t>
            </a:r>
            <a:r>
              <a:rPr lang="cs-CZ" sz="2800" baseline="-25000" dirty="0" err="1"/>
              <a:t>koh</a:t>
            </a:r>
            <a:r>
              <a:rPr lang="cs-CZ" sz="2800" baseline="-25000" dirty="0"/>
              <a:t> </a:t>
            </a:r>
            <a:r>
              <a:rPr lang="cs-CZ" sz="2800" dirty="0"/>
              <a:t>&lt; 0 – nedojde ke kondenzaci</a:t>
            </a:r>
          </a:p>
          <a:p>
            <a:endParaRPr lang="cs-CZ" sz="2800" i="1" dirty="0"/>
          </a:p>
        </p:txBody>
      </p:sp>
      <p:sp>
        <p:nvSpPr>
          <p:cNvPr id="5" name="Ohnutý roh 4"/>
          <p:cNvSpPr/>
          <p:nvPr/>
        </p:nvSpPr>
        <p:spPr bwMode="auto">
          <a:xfrm>
            <a:off x="971600" y="5229200"/>
            <a:ext cx="6984776" cy="1080120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3200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2800" i="1" dirty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cs-CZ" sz="2800" i="1" dirty="0" err="1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sz="2800" baseline="-25000" dirty="0" err="1">
                <a:solidFill>
                  <a:schemeClr val="accent4">
                    <a:lumMod val="10000"/>
                  </a:schemeClr>
                </a:solidFill>
              </a:rPr>
              <a:t>kohezní</a:t>
            </a:r>
            <a:r>
              <a:rPr lang="cs-CZ" sz="2800" dirty="0">
                <a:solidFill>
                  <a:schemeClr val="accent4">
                    <a:lumMod val="10000"/>
                  </a:schemeClr>
                </a:solidFill>
              </a:rPr>
              <a:t> = </a:t>
            </a:r>
            <a:r>
              <a:rPr lang="cs-CZ" sz="2800" i="1" dirty="0" err="1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sz="2800" baseline="-25000" dirty="0" err="1">
                <a:solidFill>
                  <a:schemeClr val="accent4">
                    <a:lumMod val="10000"/>
                  </a:schemeClr>
                </a:solidFill>
              </a:rPr>
              <a:t>volných</a:t>
            </a:r>
            <a:r>
              <a:rPr lang="cs-CZ" sz="2800" baseline="-25000" dirty="0">
                <a:solidFill>
                  <a:schemeClr val="accent4">
                    <a:lumMod val="10000"/>
                  </a:schemeClr>
                </a:solidFill>
              </a:rPr>
              <a:t> atomů</a:t>
            </a:r>
            <a:r>
              <a:rPr lang="cs-CZ" sz="2800" dirty="0">
                <a:solidFill>
                  <a:schemeClr val="accent4">
                    <a:lumMod val="10000"/>
                  </a:schemeClr>
                </a:solidFill>
              </a:rPr>
              <a:t> - </a:t>
            </a:r>
            <a:r>
              <a:rPr lang="cs-CZ" sz="2800" i="1" dirty="0" err="1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sz="2800" baseline="-25000" dirty="0" err="1">
                <a:solidFill>
                  <a:schemeClr val="accent4">
                    <a:lumMod val="10000"/>
                  </a:schemeClr>
                </a:solidFill>
              </a:rPr>
              <a:t>kondenzované</a:t>
            </a:r>
            <a:r>
              <a:rPr lang="cs-CZ" sz="2800" baseline="-25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sz="2800" baseline="-25000" dirty="0" err="1">
                <a:solidFill>
                  <a:schemeClr val="accent4">
                    <a:lumMod val="10000"/>
                  </a:schemeClr>
                </a:solidFill>
              </a:rPr>
              <a:t>látky</a:t>
            </a:r>
            <a:r>
              <a:rPr lang="cs-CZ" sz="2800" baseline="-25000" dirty="0" err="1"/>
              <a:t>ky</a:t>
            </a:r>
            <a:r>
              <a:rPr lang="cs-CZ" sz="2800" dirty="0"/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E0A14-E9F9-4811-A6EB-C6223DE4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Kovová vazba</a:t>
            </a:r>
            <a:endParaRPr lang="en-US" sz="4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84D61A3-6DC6-4549-B954-33EA28FB2C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1" y="1417638"/>
            <a:ext cx="3396637" cy="2596001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225D229-EC42-4A57-AD36-39334389E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93096"/>
            <a:ext cx="5679426" cy="2232248"/>
          </a:xfrm>
        </p:spPr>
      </p:pic>
    </p:spTree>
    <p:extLst>
      <p:ext uri="{BB962C8B-B14F-4D97-AF65-F5344CB8AC3E}">
        <p14:creationId xmlns:p14="http://schemas.microsoft.com/office/powerpoint/2010/main" val="1201324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5377BD9-C55D-40D7-8FC6-03152C32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Vlastnosti kovové vazby</a:t>
            </a:r>
            <a:endParaRPr lang="en-US" sz="36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DFD551-6760-4E54-A4B3-7AED9708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nenasycená vazba</a:t>
            </a:r>
          </a:p>
          <a:p>
            <a:r>
              <a:rPr lang="cs-CZ" sz="2000" dirty="0"/>
              <a:t>vazební elektrony přechází od atomu k atomu</a:t>
            </a:r>
          </a:p>
          <a:p>
            <a:r>
              <a:rPr lang="cs-CZ" sz="2000" dirty="0"/>
              <a:t>izotropní vazba</a:t>
            </a:r>
          </a:p>
          <a:p>
            <a:r>
              <a:rPr lang="cs-CZ" sz="2000" dirty="0"/>
              <a:t>vysoká koordinační čísla (8 a 12) </a:t>
            </a:r>
            <a:r>
              <a:rPr lang="cs-CZ" sz="2000" dirty="0">
                <a:sym typeface="Symbol" panose="05050102010706020507" pitchFamily="18" charset="2"/>
              </a:rPr>
              <a:t> vysoká hustota uspořádání 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(68 % a 74 %)</a:t>
            </a:r>
          </a:p>
          <a:p>
            <a:r>
              <a:rPr lang="cs-CZ" sz="2000" dirty="0">
                <a:sym typeface="Symbol" panose="05050102010706020507" pitchFamily="18" charset="2"/>
              </a:rPr>
              <a:t>dobrá elektrická a tepelná vodivost</a:t>
            </a:r>
          </a:p>
          <a:p>
            <a:r>
              <a:rPr lang="cs-CZ" sz="2000" dirty="0">
                <a:sym typeface="Symbol" panose="05050102010706020507" pitchFamily="18" charset="2"/>
              </a:rPr>
              <a:t>lze měnit polohové uspořádání atomů, aniž by se krystal porušil (dobrá kujnost a tažnost některých kovů)</a:t>
            </a:r>
          </a:p>
          <a:p>
            <a:r>
              <a:rPr lang="cs-CZ" sz="2000" dirty="0">
                <a:sym typeface="Symbol" panose="05050102010706020507" pitchFamily="18" charset="2"/>
              </a:rPr>
              <a:t>volné elektrony pohlcují a emitují světlo všech vlnových délek</a:t>
            </a:r>
          </a:p>
          <a:p>
            <a:r>
              <a:rPr lang="cs-CZ" sz="2000" dirty="0">
                <a:sym typeface="Symbol" panose="05050102010706020507" pitchFamily="18" charset="2"/>
              </a:rPr>
              <a:t>vazebné energie typicky (1-2) eV/atom  (ale např. </a:t>
            </a:r>
            <a:r>
              <a:rPr lang="cs-CZ" sz="2000" dirty="0" err="1">
                <a:sym typeface="Symbol" panose="05050102010706020507" pitchFamily="18" charset="2"/>
              </a:rPr>
              <a:t>Hg</a:t>
            </a:r>
            <a:r>
              <a:rPr lang="cs-CZ" sz="2000" dirty="0">
                <a:sym typeface="Symbol" panose="05050102010706020507" pitchFamily="18" charset="2"/>
              </a:rPr>
              <a:t>...0,7 eV/atom  </a:t>
            </a:r>
            <a:r>
              <a:rPr lang="cs-CZ" sz="2000" i="1" dirty="0" err="1">
                <a:sym typeface="Symbol" panose="05050102010706020507" pitchFamily="18" charset="2"/>
              </a:rPr>
              <a:t>T</a:t>
            </a:r>
            <a:r>
              <a:rPr lang="cs-CZ" sz="2000" baseline="-25000" dirty="0" err="1">
                <a:sym typeface="Symbol" panose="05050102010706020507" pitchFamily="18" charset="2"/>
              </a:rPr>
              <a:t>t</a:t>
            </a:r>
            <a:r>
              <a:rPr lang="cs-CZ" sz="2000" dirty="0">
                <a:sym typeface="Symbol" panose="05050102010706020507" pitchFamily="18" charset="2"/>
              </a:rPr>
              <a:t> = -38,83 °C; W...8,8 eV/atom  </a:t>
            </a:r>
            <a:r>
              <a:rPr lang="cs-CZ" sz="2000" i="1" dirty="0" err="1">
                <a:sym typeface="Symbol" panose="05050102010706020507" pitchFamily="18" charset="2"/>
              </a:rPr>
              <a:t>T</a:t>
            </a:r>
            <a:r>
              <a:rPr lang="cs-CZ" sz="2000" baseline="-25000" dirty="0" err="1">
                <a:sym typeface="Symbol" panose="05050102010706020507" pitchFamily="18" charset="2"/>
              </a:rPr>
              <a:t>t</a:t>
            </a:r>
            <a:r>
              <a:rPr lang="cs-CZ" sz="2000" dirty="0">
                <a:sym typeface="Symbol" panose="05050102010706020507" pitchFamily="18" charset="2"/>
              </a:rPr>
              <a:t> = 3410 °C)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934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Vazby v kovech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alkalické kovy – téměř čistě kovová vazba </a:t>
            </a:r>
            <a:br>
              <a:rPr lang="cs-CZ" sz="2800"/>
            </a:br>
            <a:r>
              <a:rPr lang="cs-CZ" sz="2000"/>
              <a:t>(kladné ionty v téměř homogenním „moři“ záporného náboje)</a:t>
            </a:r>
          </a:p>
          <a:p>
            <a:pPr eaLnBrk="1" hangingPunct="1">
              <a:defRPr/>
            </a:pPr>
            <a:r>
              <a:rPr lang="cs-CZ" sz="2800"/>
              <a:t>přechodové kovy </a:t>
            </a:r>
            <a:br>
              <a:rPr lang="cs-CZ" sz="2800"/>
            </a:br>
            <a:r>
              <a:rPr lang="cs-CZ" sz="2400"/>
              <a:t>(a v periodické tabulce bezprostředně navazující)</a:t>
            </a:r>
            <a:br>
              <a:rPr lang="cs-CZ" sz="2400"/>
            </a:br>
            <a:r>
              <a:rPr lang="cs-CZ" sz="2400">
                <a:sym typeface="Symbol" pitchFamily="18" charset="2"/>
              </a:rPr>
              <a:t> </a:t>
            </a:r>
            <a:r>
              <a:rPr lang="cs-CZ" sz="2400"/>
              <a:t>kovová vazba</a:t>
            </a:r>
            <a:br>
              <a:rPr lang="cs-CZ" sz="2400"/>
            </a:br>
            <a:r>
              <a:rPr lang="cs-CZ" sz="2400">
                <a:sym typeface="Symbol" pitchFamily="18" charset="2"/>
              </a:rPr>
              <a:t></a:t>
            </a:r>
            <a:r>
              <a:rPr lang="cs-CZ" sz="2400"/>
              <a:t> vazba elektronů z vnitřní slupky (velké slupky d)</a:t>
            </a:r>
            <a:br>
              <a:rPr lang="cs-CZ" sz="2400"/>
            </a:br>
            <a:r>
              <a:rPr lang="cs-CZ" sz="2400">
                <a:sym typeface="Symbol" pitchFamily="18" charset="2"/>
              </a:rPr>
              <a:t> kovalentní a van der Waalsova interakce iontových</a:t>
            </a:r>
            <a:br>
              <a:rPr lang="cs-CZ" sz="2400">
                <a:sym typeface="Symbol" pitchFamily="18" charset="2"/>
              </a:rPr>
            </a:br>
            <a:r>
              <a:rPr lang="cs-CZ" sz="2400">
                <a:sym typeface="Symbol" pitchFamily="18" charset="2"/>
              </a:rPr>
              <a:t>    zbytků</a:t>
            </a:r>
            <a:br>
              <a:rPr lang="cs-CZ" sz="2400">
                <a:sym typeface="Symbol" pitchFamily="18" charset="2"/>
              </a:rPr>
            </a:br>
            <a:r>
              <a:rPr lang="cs-CZ" sz="2400">
                <a:sym typeface="Symbol" pitchFamily="18" charset="2"/>
              </a:rPr>
              <a:t>(např. Fe, W – d-elektrony podstatně přispívají </a:t>
            </a:r>
            <a:br>
              <a:rPr lang="cs-CZ" sz="2400">
                <a:sym typeface="Symbol" pitchFamily="18" charset="2"/>
              </a:rPr>
            </a:br>
            <a:r>
              <a:rPr lang="cs-CZ" sz="2400">
                <a:sym typeface="Symbol" pitchFamily="18" charset="2"/>
              </a:rPr>
              <a:t> k vazebné energii) </a:t>
            </a:r>
            <a:endParaRPr lang="cs-CZ" sz="2800"/>
          </a:p>
          <a:p>
            <a:pPr eaLnBrk="1" hangingPunct="1">
              <a:defRPr/>
            </a:pPr>
            <a:endParaRPr 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Vodíková vazba (vodíkový můstek)</a:t>
            </a:r>
          </a:p>
        </p:txBody>
      </p:sp>
      <p:pic>
        <p:nvPicPr>
          <p:cNvPr id="7" name="Zástupný symbol pro obsah 6" descr="vodikova_vazba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3722250"/>
            <a:ext cx="2952328" cy="2760133"/>
          </a:xfrm>
        </p:spPr>
      </p:pic>
      <p:pic>
        <p:nvPicPr>
          <p:cNvPr id="10" name="Zástupný symbol pro obsah 9" descr="Vodikovy_mustek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888072"/>
            <a:ext cx="2952328" cy="1784844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9EF10A-097F-44BD-BF9E-09DD32AE4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3350"/>
            <a:ext cx="5620128" cy="23390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Příklad spolupůsobení dvou vazeb</a:t>
            </a:r>
          </a:p>
        </p:txBody>
      </p:sp>
      <p:pic>
        <p:nvPicPr>
          <p:cNvPr id="6" name="Zástupný symbol pro obsah 5" descr="grafit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0" contrast="-100000"/>
          </a:blip>
          <a:stretch>
            <a:fillRect/>
          </a:stretch>
        </p:blipFill>
        <p:spPr>
          <a:xfrm>
            <a:off x="3314070" y="1724930"/>
            <a:ext cx="2376265" cy="2400028"/>
          </a:xfrm>
          <a:solidFill>
            <a:schemeClr val="tx1"/>
          </a:solidFill>
        </p:spPr>
      </p:pic>
      <p:sp>
        <p:nvSpPr>
          <p:cNvPr id="7" name="TextovéPole 6"/>
          <p:cNvSpPr txBox="1"/>
          <p:nvPr/>
        </p:nvSpPr>
        <p:spPr>
          <a:xfrm>
            <a:off x="3017781" y="129946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Grafit</a:t>
            </a:r>
          </a:p>
        </p:txBody>
      </p:sp>
      <p:cxnSp>
        <p:nvCxnSpPr>
          <p:cNvPr id="9" name="Přímá spojovací šipka 8"/>
          <p:cNvCxnSpPr>
            <a:cxnSpLocks/>
          </p:cNvCxnSpPr>
          <p:nvPr/>
        </p:nvCxnSpPr>
        <p:spPr bwMode="auto">
          <a:xfrm flipH="1" flipV="1">
            <a:off x="4932040" y="2439288"/>
            <a:ext cx="1315252" cy="3152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Přímá spojovací šipka 10"/>
          <p:cNvCxnSpPr/>
          <p:nvPr/>
        </p:nvCxnSpPr>
        <p:spPr bwMode="auto">
          <a:xfrm flipH="1">
            <a:off x="5508104" y="2036744"/>
            <a:ext cx="129614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ovéPole 11"/>
          <p:cNvSpPr txBox="1"/>
          <p:nvPr/>
        </p:nvSpPr>
        <p:spPr>
          <a:xfrm>
            <a:off x="6804248" y="184482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kovalentní</a:t>
            </a:r>
          </a:p>
          <a:p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56176" y="257100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der </a:t>
            </a:r>
            <a:r>
              <a:rPr lang="cs-CZ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Waalsova</a:t>
            </a: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</a:t>
            </a:r>
          </a:p>
        </p:txBody>
      </p:sp>
      <p:pic>
        <p:nvPicPr>
          <p:cNvPr id="16" name="Obrázek 15" descr="gra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517" y="2005920"/>
            <a:ext cx="2376264" cy="17821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C16F82D-7A5D-C895-A8CF-591E80CBD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70" y="4744064"/>
            <a:ext cx="2376266" cy="185893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2D7D44-3A72-F927-030B-B45D9C9CCB36}"/>
              </a:ext>
            </a:extLst>
          </p:cNvPr>
          <p:cNvSpPr txBox="1"/>
          <p:nvPr/>
        </p:nvSpPr>
        <p:spPr>
          <a:xfrm>
            <a:off x="3010877" y="430242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hBN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DA97-07AD-5A69-A496-E34ABA95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Halogenová vazba</a:t>
            </a:r>
          </a:p>
        </p:txBody>
      </p:sp>
      <p:pic>
        <p:nvPicPr>
          <p:cNvPr id="21507" name="Zástupný symbol pro obsah 3" descr="halogen_vazba.jpg">
            <a:extLst>
              <a:ext uri="{FF2B5EF4-FFF2-40B4-BE49-F238E27FC236}">
                <a16:creationId xmlns:a16="http://schemas.microsoft.com/office/drawing/2014/main" id="{40ECEECB-5666-28C3-E60F-89A8D5582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671888" cy="3395663"/>
          </a:xfr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CD182E7-6DA6-EF67-E984-BB9C8354F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0" y="1484313"/>
            <a:ext cx="4464050" cy="396081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zvláštní druh nekovalentní interakce</a:t>
            </a:r>
          </a:p>
          <a:p>
            <a:pPr>
              <a:defRPr/>
            </a:pPr>
            <a:r>
              <a:rPr lang="cs-CZ" sz="2000" b="1" dirty="0"/>
              <a:t>objevena relativně nedávno při studiu struktury krystalů halogenidových sloučenin</a:t>
            </a:r>
          </a:p>
          <a:p>
            <a:pPr>
              <a:defRPr/>
            </a:pPr>
            <a:r>
              <a:rPr lang="cs-CZ" sz="2000" b="1" dirty="0"/>
              <a:t>s uvážením elektronegativit (např. halogen – uhlík, kyslík) </a:t>
            </a:r>
            <a:br>
              <a:rPr lang="cs-CZ" sz="2000" b="1" dirty="0"/>
            </a:br>
            <a:r>
              <a:rPr lang="cs-CZ" sz="2000" b="1" dirty="0"/>
              <a:t>a </a:t>
            </a:r>
            <a:r>
              <a:rPr lang="cs-CZ" sz="2000" b="1" dirty="0" err="1"/>
              <a:t>Coulonbova</a:t>
            </a:r>
            <a:r>
              <a:rPr lang="cs-CZ" sz="2000" b="1" dirty="0"/>
              <a:t> zákona by neměla vazba existovat</a:t>
            </a:r>
          </a:p>
          <a:p>
            <a:pPr>
              <a:defRPr/>
            </a:pPr>
            <a:r>
              <a:rPr lang="cs-CZ" sz="2000" b="1" dirty="0"/>
              <a:t>důvodem je tzv. </a:t>
            </a:r>
            <a:r>
              <a:rPr lang="cs-CZ" sz="2000" b="1" dirty="0">
                <a:sym typeface="Symbol"/>
              </a:rPr>
              <a:t>-díra</a:t>
            </a:r>
          </a:p>
          <a:p>
            <a:pPr>
              <a:defRPr/>
            </a:pPr>
            <a:r>
              <a:rPr lang="cs-CZ" sz="2000" b="1" dirty="0">
                <a:sym typeface="Symbol"/>
              </a:rPr>
              <a:t>(budoucí) aplikace v medicíně</a:t>
            </a:r>
            <a:endParaRPr lang="cs-CZ" sz="20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B6F58D-CDD1-2156-7972-B3DA9CE36908}"/>
              </a:ext>
            </a:extLst>
          </p:cNvPr>
          <p:cNvSpPr txBox="1"/>
          <p:nvPr/>
        </p:nvSpPr>
        <p:spPr>
          <a:xfrm>
            <a:off x="539750" y="5300663"/>
            <a:ext cx="8280400" cy="1323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Vlastnosti: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velmi směrová vazba, její síla roste s atomovým číslem příslušného halogenu (v řadě Cl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  Br  I), fluor na organických sloučeninách nevykazuje -díru, vazbu lze „ladit“ chemickým okolím halogenu</a:t>
            </a:r>
            <a:endParaRPr lang="cs-CZ" u="sng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B567B8-76AF-4793-9682-67CE0206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22388"/>
          </a:xfrm>
        </p:spPr>
        <p:txBody>
          <a:bodyPr/>
          <a:lstStyle/>
          <a:p>
            <a:r>
              <a:rPr lang="cs-CZ" sz="3200" dirty="0"/>
              <a:t>Energie vazby</a:t>
            </a:r>
            <a:endParaRPr lang="en-US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8D046-1258-474E-ACA0-FA3F911E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800" dirty="0">
                <a:solidFill>
                  <a:srgbClr val="FFFF00"/>
                </a:solidFill>
              </a:rPr>
              <a:t>Vazebná energie </a:t>
            </a:r>
            <a:r>
              <a:rPr lang="cs-CZ" sz="1800" dirty="0"/>
              <a:t>(vazbová energie, energie vazby, kohézní energie) - potenciální energie rovnovážného stavu ideální struktury. Je definována jako energie uvolněná při vzniku soustavy částic, které od sebe byly původně nekonečně vzdálené.</a:t>
            </a:r>
          </a:p>
          <a:p>
            <a:r>
              <a:rPr lang="cs-CZ" sz="1800" dirty="0">
                <a:solidFill>
                  <a:srgbClr val="FFFF00"/>
                </a:solidFill>
              </a:rPr>
              <a:t>Vazbovou energii</a:t>
            </a:r>
            <a:r>
              <a:rPr lang="cs-CZ" sz="1800" dirty="0"/>
              <a:t> udáváme v elektronvoltech na vazbu nebo v J/mol (energie uvolněná při vzniku 1 molu daných vazeb) </a:t>
            </a:r>
            <a:r>
              <a:rPr lang="cs-CZ" sz="1800" dirty="0">
                <a:sym typeface="Symbol" panose="05050102010706020507" pitchFamily="18" charset="2"/>
              </a:rPr>
              <a:t> při větší vazebné energii jsou k sobě částice pevněji vázány.</a:t>
            </a:r>
          </a:p>
          <a:p>
            <a:r>
              <a:rPr lang="cs-CZ" sz="1800" dirty="0">
                <a:solidFill>
                  <a:srgbClr val="FFFF00"/>
                </a:solidFill>
                <a:sym typeface="Symbol" panose="05050102010706020507" pitchFamily="18" charset="2"/>
              </a:rPr>
              <a:t>Disociační energie</a:t>
            </a:r>
            <a:r>
              <a:rPr lang="cs-CZ" sz="1800" dirty="0">
                <a:sym typeface="Symbol" panose="05050102010706020507" pitchFamily="18" charset="2"/>
              </a:rPr>
              <a:t> – energie potřebná na rozštěpení dané vazby.</a:t>
            </a:r>
          </a:p>
          <a:p>
            <a:pPr marL="0" indent="0">
              <a:buNone/>
            </a:pPr>
            <a:endParaRPr lang="cs-CZ" sz="1800" dirty="0">
              <a:sym typeface="Symbol" panose="05050102010706020507" pitchFamily="18" charset="2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5C8565-398B-4992-B765-D8E3DAC2D35E}"/>
              </a:ext>
            </a:extLst>
          </p:cNvPr>
          <p:cNvSpPr txBox="1"/>
          <p:nvPr/>
        </p:nvSpPr>
        <p:spPr>
          <a:xfrm>
            <a:off x="683568" y="4725144"/>
            <a:ext cx="800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(Vazebná, resp. disociační energie se udává pro standardní hodnoty</a:t>
            </a:r>
            <a:b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teploty a tlaku.)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1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/>
              <a:t>Vazby v krystalech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476375" y="1773238"/>
          <a:ext cx="6120680" cy="228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cs-CZ" dirty="0"/>
                        <a:t>Typ vazby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Energie  (J/mol)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kovalentní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4-6x10</a:t>
                      </a:r>
                      <a:r>
                        <a:rPr lang="cs-CZ" baseline="30000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kovová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2-4x10</a:t>
                      </a:r>
                      <a:r>
                        <a:rPr lang="cs-CZ" baseline="30000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Iontová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2-4x10</a:t>
                      </a:r>
                      <a:r>
                        <a:rPr lang="cs-CZ" baseline="30000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vodíková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0,2-0,3x10</a:t>
                      </a:r>
                      <a:r>
                        <a:rPr lang="cs-CZ" baseline="30000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van der </a:t>
                      </a:r>
                      <a:r>
                        <a:rPr lang="cs-CZ" dirty="0" err="1"/>
                        <a:t>Waalsova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0,04-0,08x10</a:t>
                      </a:r>
                      <a:r>
                        <a:rPr lang="cs-CZ" baseline="30000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555776" y="472514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1" dirty="0"/>
              <a:t>T</a:t>
            </a:r>
            <a:r>
              <a:rPr lang="cs-CZ" b="0" dirty="0"/>
              <a:t> = 300 K →</a:t>
            </a:r>
            <a:r>
              <a:rPr lang="cs-CZ" b="0" i="1" dirty="0"/>
              <a:t>  R</a:t>
            </a:r>
            <a:r>
              <a:rPr lang="cs-CZ" b="0" i="1" dirty="0">
                <a:sym typeface="Symbol" panose="05050102010706020507" pitchFamily="18" charset="2"/>
              </a:rPr>
              <a:t></a:t>
            </a:r>
            <a:r>
              <a:rPr lang="cs-CZ" b="0" i="1" dirty="0"/>
              <a:t>T </a:t>
            </a:r>
            <a:r>
              <a:rPr lang="cs-CZ" b="0" dirty="0">
                <a:sym typeface="Symbol"/>
              </a:rPr>
              <a:t> 2,5x10</a:t>
            </a:r>
            <a:r>
              <a:rPr lang="cs-CZ" b="0" baseline="30000" dirty="0">
                <a:sym typeface="Symbol"/>
              </a:rPr>
              <a:t>3</a:t>
            </a:r>
            <a:r>
              <a:rPr lang="cs-CZ" b="0" dirty="0">
                <a:sym typeface="Symbol"/>
              </a:rPr>
              <a:t> J/mol</a:t>
            </a:r>
            <a:endParaRPr lang="cs-CZ" b="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980728"/>
            <a:ext cx="7668852" cy="54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74F067-8132-4011-DC25-645115E5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58899"/>
          </a:xfrm>
        </p:spPr>
        <p:txBody>
          <a:bodyPr/>
          <a:lstStyle/>
          <a:p>
            <a:r>
              <a:rPr lang="cs-CZ" sz="3600" dirty="0"/>
              <a:t>Periodická soustava prvků</a:t>
            </a:r>
            <a:endParaRPr lang="en-US" sz="3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FB2A4B-A97F-CC6C-788D-47425EA691B0}"/>
              </a:ext>
            </a:extLst>
          </p:cNvPr>
          <p:cNvSpPr txBox="1"/>
          <p:nvPr/>
        </p:nvSpPr>
        <p:spPr>
          <a:xfrm>
            <a:off x="6228184" y="652534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MFP </a:t>
            </a:r>
            <a:r>
              <a:rPr lang="cs-CZ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r>
              <a:rPr lang="cs-CZ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s.r.o., Přerov, ČR </a:t>
            </a:r>
            <a:endParaRPr lang="en-US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39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cs-CZ" sz="4000" dirty="0"/>
              <a:t>Iontová vazba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sz="2800" dirty="0"/>
              <a:t>elektrostatická interakce mezi kladnými </a:t>
            </a:r>
            <a:br>
              <a:rPr lang="cs-CZ" sz="2800" dirty="0"/>
            </a:br>
            <a:r>
              <a:rPr lang="cs-CZ" sz="2800" dirty="0"/>
              <a:t>a zápornými ionty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04AD09-7A1C-4F59-B4E2-879D29D77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9"/>
            <a:ext cx="5825399" cy="302433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2BEDD4C-E422-43DE-9135-51A03954553D}"/>
              </a:ext>
            </a:extLst>
          </p:cNvPr>
          <p:cNvSpPr txBox="1"/>
          <p:nvPr/>
        </p:nvSpPr>
        <p:spPr>
          <a:xfrm>
            <a:off x="899592" y="594928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dirty="0"/>
              <a:t>Kraus I., Fiala J.:</a:t>
            </a:r>
            <a:r>
              <a:rPr lang="cs-CZ" sz="1400" b="0" i="1" dirty="0"/>
              <a:t> Elementární fyzika pevných látek.</a:t>
            </a:r>
            <a:r>
              <a:rPr lang="cs-CZ" sz="1400" b="0" dirty="0"/>
              <a:t> ČVUT, Praha 2017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66077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Hustota elektronového rozdělení </a:t>
            </a:r>
            <a:br>
              <a:rPr lang="cs-CZ" sz="3600" dirty="0"/>
            </a:br>
            <a:r>
              <a:rPr lang="cs-CZ" sz="3600" dirty="0"/>
              <a:t>v základní rovině </a:t>
            </a:r>
            <a:r>
              <a:rPr lang="cs-CZ" sz="3600" dirty="0" err="1"/>
              <a:t>NaCl</a:t>
            </a:r>
            <a:endParaRPr lang="cs-CZ" sz="3600" dirty="0"/>
          </a:p>
        </p:txBody>
      </p:sp>
      <p:pic>
        <p:nvPicPr>
          <p:cNvPr id="5" name="Zástupný symbol pro obsah 4" descr="NaCl_elhusto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3481548" cy="3497611"/>
          </a:xfrm>
        </p:spPr>
      </p:pic>
      <p:sp>
        <p:nvSpPr>
          <p:cNvPr id="6" name="TextovéPole 5"/>
          <p:cNvSpPr txBox="1"/>
          <p:nvPr/>
        </p:nvSpPr>
        <p:spPr>
          <a:xfrm>
            <a:off x="971600" y="6021288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Schoknecht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G.: Z. </a:t>
            </a:r>
            <a:r>
              <a:rPr lang="cs-CZ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Naturforschg</a:t>
            </a:r>
            <a:r>
              <a:rPr lang="cs-CZ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12a (1957) 983.</a:t>
            </a:r>
          </a:p>
        </p:txBody>
      </p:sp>
    </p:spTree>
    <p:extLst>
      <p:ext uri="{BB962C8B-B14F-4D97-AF65-F5344CB8AC3E}">
        <p14:creationId xmlns:p14="http://schemas.microsoft.com/office/powerpoint/2010/main" val="236379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Energetická bilance vazby Na-Cl</a:t>
            </a:r>
          </a:p>
        </p:txBody>
      </p:sp>
      <p:sp>
        <p:nvSpPr>
          <p:cNvPr id="9219" name="TextovéPole 4"/>
          <p:cNvSpPr txBox="1">
            <a:spLocks noChangeArrowheads="1"/>
          </p:cNvSpPr>
          <p:nvPr/>
        </p:nvSpPr>
        <p:spPr bwMode="auto">
          <a:xfrm>
            <a:off x="1331913" y="1773238"/>
            <a:ext cx="6335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3200"/>
              <a:t>Na + 5,14 eV </a:t>
            </a:r>
            <a:r>
              <a:rPr lang="cs-CZ" sz="3200">
                <a:sym typeface="Symbol" pitchFamily="18" charset="2"/>
              </a:rPr>
              <a:t> Na</a:t>
            </a:r>
            <a:r>
              <a:rPr lang="cs-CZ" sz="3200" baseline="30000">
                <a:sym typeface="Symbol" pitchFamily="18" charset="2"/>
              </a:rPr>
              <a:t>+</a:t>
            </a:r>
            <a:r>
              <a:rPr lang="cs-CZ" sz="3200">
                <a:sym typeface="Symbol" pitchFamily="18" charset="2"/>
              </a:rPr>
              <a:t> + e</a:t>
            </a:r>
            <a:r>
              <a:rPr lang="cs-CZ" sz="3200" baseline="30000">
                <a:sym typeface="Symbol" pitchFamily="18" charset="2"/>
              </a:rPr>
              <a:t>-</a:t>
            </a:r>
            <a:r>
              <a:rPr lang="cs-CZ" sz="3200">
                <a:sym typeface="Symbol" pitchFamily="18" charset="2"/>
              </a:rPr>
              <a:t> </a:t>
            </a:r>
          </a:p>
        </p:txBody>
      </p: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1403350" y="3357563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3200">
                <a:sym typeface="Symbol" pitchFamily="18" charset="2"/>
              </a:rPr>
              <a:t>e</a:t>
            </a:r>
            <a:r>
              <a:rPr lang="cs-CZ" sz="3200" baseline="30000">
                <a:sym typeface="Symbol" pitchFamily="18" charset="2"/>
              </a:rPr>
              <a:t>- </a:t>
            </a:r>
            <a:r>
              <a:rPr lang="cs-CZ" sz="3200">
                <a:sym typeface="Symbol" pitchFamily="18" charset="2"/>
              </a:rPr>
              <a:t> + Cl  Cl</a:t>
            </a:r>
            <a:r>
              <a:rPr lang="cs-CZ" sz="3200" baseline="44000">
                <a:sym typeface="Symbol" pitchFamily="18" charset="2"/>
              </a:rPr>
              <a:t>-</a:t>
            </a:r>
            <a:r>
              <a:rPr lang="cs-CZ" sz="3200">
                <a:sym typeface="Symbol" pitchFamily="18" charset="2"/>
              </a:rPr>
              <a:t> + 3,61 eV</a:t>
            </a:r>
            <a:endParaRPr lang="cs-CZ" sz="3600"/>
          </a:p>
        </p:txBody>
      </p:sp>
      <p:sp>
        <p:nvSpPr>
          <p:cNvPr id="9221" name="TextovéPole 6"/>
          <p:cNvSpPr txBox="1">
            <a:spLocks noChangeArrowheads="1"/>
          </p:cNvSpPr>
          <p:nvPr/>
        </p:nvSpPr>
        <p:spPr bwMode="auto">
          <a:xfrm>
            <a:off x="1331913" y="4868863"/>
            <a:ext cx="655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3200"/>
              <a:t>Na</a:t>
            </a:r>
            <a:r>
              <a:rPr lang="cs-CZ" sz="3200" baseline="42000"/>
              <a:t>+</a:t>
            </a:r>
            <a:r>
              <a:rPr lang="cs-CZ" sz="3200"/>
              <a:t> + Cl</a:t>
            </a:r>
            <a:r>
              <a:rPr lang="cs-CZ" sz="3200" baseline="42000"/>
              <a:t>- </a:t>
            </a:r>
            <a:r>
              <a:rPr lang="cs-CZ" sz="3200"/>
              <a:t> </a:t>
            </a:r>
            <a:r>
              <a:rPr lang="cs-CZ" sz="3200">
                <a:sym typeface="Symbol" pitchFamily="18" charset="2"/>
              </a:rPr>
              <a:t> Na</a:t>
            </a:r>
            <a:r>
              <a:rPr lang="cs-CZ" sz="3200" baseline="42000">
                <a:sym typeface="Symbol" pitchFamily="18" charset="2"/>
              </a:rPr>
              <a:t>+</a:t>
            </a:r>
            <a:r>
              <a:rPr lang="cs-CZ" sz="3200">
                <a:sym typeface="Symbol" pitchFamily="18" charset="2"/>
              </a:rPr>
              <a:t>Cl</a:t>
            </a:r>
            <a:r>
              <a:rPr lang="cs-CZ" sz="3200" baseline="42000">
                <a:sym typeface="Symbol" pitchFamily="18" charset="2"/>
              </a:rPr>
              <a:t>-</a:t>
            </a:r>
            <a:r>
              <a:rPr lang="cs-CZ" sz="3200">
                <a:sym typeface="Symbol" pitchFamily="18" charset="2"/>
              </a:rPr>
              <a:t> + 7,9 eV</a:t>
            </a:r>
            <a:endParaRPr lang="cs-CZ" sz="3200" baseline="42000">
              <a:sym typeface="Symbol" pitchFamily="18" charset="2"/>
            </a:endParaRPr>
          </a:p>
        </p:txBody>
      </p:sp>
      <p:cxnSp>
        <p:nvCxnSpPr>
          <p:cNvPr id="9222" name="Přímá spojovací šipka 10"/>
          <p:cNvCxnSpPr>
            <a:cxnSpLocks noChangeShapeType="1"/>
          </p:cNvCxnSpPr>
          <p:nvPr/>
        </p:nvCxnSpPr>
        <p:spPr bwMode="auto">
          <a:xfrm flipH="1" flipV="1">
            <a:off x="3059113" y="2349500"/>
            <a:ext cx="504825" cy="28733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9223" name="TextovéPole 11"/>
          <p:cNvSpPr txBox="1">
            <a:spLocks noChangeArrowheads="1"/>
          </p:cNvSpPr>
          <p:nvPr/>
        </p:nvSpPr>
        <p:spPr bwMode="auto">
          <a:xfrm>
            <a:off x="3635375" y="2492375"/>
            <a:ext cx="309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FFFF00"/>
                </a:solidFill>
              </a:rPr>
              <a:t>ionizační energie</a:t>
            </a:r>
          </a:p>
        </p:txBody>
      </p:sp>
      <p:sp>
        <p:nvSpPr>
          <p:cNvPr id="9224" name="TextovéPole 12"/>
          <p:cNvSpPr txBox="1">
            <a:spLocks noChangeArrowheads="1"/>
          </p:cNvSpPr>
          <p:nvPr/>
        </p:nvSpPr>
        <p:spPr bwMode="auto">
          <a:xfrm>
            <a:off x="5364163" y="4076700"/>
            <a:ext cx="3059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FFFF00"/>
                </a:solidFill>
              </a:rPr>
              <a:t>elektronová afinita</a:t>
            </a:r>
          </a:p>
        </p:txBody>
      </p:sp>
      <p:cxnSp>
        <p:nvCxnSpPr>
          <p:cNvPr id="9225" name="Přímá spojovací šipka 13"/>
          <p:cNvCxnSpPr>
            <a:cxnSpLocks noChangeShapeType="1"/>
          </p:cNvCxnSpPr>
          <p:nvPr/>
        </p:nvCxnSpPr>
        <p:spPr bwMode="auto">
          <a:xfrm flipH="1" flipV="1">
            <a:off x="5724525" y="5445125"/>
            <a:ext cx="503238" cy="28733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9226" name="TextovéPole 14"/>
          <p:cNvSpPr txBox="1">
            <a:spLocks noChangeArrowheads="1"/>
          </p:cNvSpPr>
          <p:nvPr/>
        </p:nvSpPr>
        <p:spPr bwMode="auto">
          <a:xfrm>
            <a:off x="6227763" y="5589588"/>
            <a:ext cx="259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FFFF00"/>
                </a:solidFill>
              </a:rPr>
              <a:t>kohezní energie</a:t>
            </a:r>
          </a:p>
        </p:txBody>
      </p:sp>
      <p:cxnSp>
        <p:nvCxnSpPr>
          <p:cNvPr id="9227" name="Přímá spojovací šipka 15"/>
          <p:cNvCxnSpPr>
            <a:cxnSpLocks noChangeShapeType="1"/>
          </p:cNvCxnSpPr>
          <p:nvPr/>
        </p:nvCxnSpPr>
        <p:spPr bwMode="auto">
          <a:xfrm flipH="1" flipV="1">
            <a:off x="4787900" y="3933825"/>
            <a:ext cx="504825" cy="28733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9228" name="TextovéPole 16"/>
          <p:cNvSpPr txBox="1">
            <a:spLocks noChangeArrowheads="1"/>
          </p:cNvSpPr>
          <p:nvPr/>
        </p:nvSpPr>
        <p:spPr bwMode="auto">
          <a:xfrm>
            <a:off x="684213" y="5949950"/>
            <a:ext cx="4895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FFFF00"/>
                </a:solidFill>
              </a:rPr>
              <a:t>7,9 eV - 5,1 eV + 3,6 eV = 6,4 eV </a:t>
            </a:r>
          </a:p>
        </p:txBody>
      </p:sp>
    </p:spTree>
    <p:extLst>
      <p:ext uri="{BB962C8B-B14F-4D97-AF65-F5344CB8AC3E}">
        <p14:creationId xmlns:p14="http://schemas.microsoft.com/office/powerpoint/2010/main" val="2669319185"/>
      </p:ext>
    </p:extLst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4810</TotalTime>
  <Words>1702</Words>
  <Application>Microsoft Office PowerPoint</Application>
  <PresentationFormat>Předvádění na obrazovce (4:3)</PresentationFormat>
  <Paragraphs>215</Paragraphs>
  <Slides>35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Cambria Math</vt:lpstr>
      <vt:lpstr>Symbol</vt:lpstr>
      <vt:lpstr>Wingdings</vt:lpstr>
      <vt:lpstr>Kruhy na vodě</vt:lpstr>
      <vt:lpstr>Rovnice</vt:lpstr>
      <vt:lpstr>Fyzika kondenzovaného stavu</vt:lpstr>
      <vt:lpstr>Vznik kondenzovaného systému</vt:lpstr>
      <vt:lpstr>Kohezní energie</vt:lpstr>
      <vt:lpstr>Energie vazby</vt:lpstr>
      <vt:lpstr>Vazby v krystalech</vt:lpstr>
      <vt:lpstr>Periodická soustava prvků</vt:lpstr>
      <vt:lpstr>Iontová vazba</vt:lpstr>
      <vt:lpstr>Hustota elektronového rozdělení  v základní rovině NaCl</vt:lpstr>
      <vt:lpstr>Energetická bilance vazby Na-Cl</vt:lpstr>
      <vt:lpstr>Elektronová afinita a ionizační energie</vt:lpstr>
      <vt:lpstr>Mřížková energie iontových krystalů</vt:lpstr>
      <vt:lpstr>Madelungova (elektrostatická) energie</vt:lpstr>
      <vt:lpstr>Madelungova energie pro krystal NaCl</vt:lpstr>
      <vt:lpstr>Struktura chloridu sodného</vt:lpstr>
      <vt:lpstr>Struktura chloridu cesného</vt:lpstr>
      <vt:lpstr>Vazebná energie v KCl</vt:lpstr>
      <vt:lpstr>Vlastnosti iontových krystalů</vt:lpstr>
      <vt:lpstr>Van der Waalsova interakce</vt:lpstr>
      <vt:lpstr>Lenard – Jonesův potenciál</vt:lpstr>
      <vt:lpstr>Mezimolekulární (mezičásticový) potenciál (resp. potenciální energie)</vt:lpstr>
      <vt:lpstr>Molekuly s nulovým celkovým elektrickým nábojem </vt:lpstr>
      <vt:lpstr>Permanentní dipólové momenty</vt:lpstr>
      <vt:lpstr>Interakce polární a nepolární molekuly  - Petrus Josephus Wilhelmus Debye (1920)  </vt:lpstr>
      <vt:lpstr>Interakce mezi nepolárními molekulami</vt:lpstr>
      <vt:lpstr>Krystaly inertních plynů</vt:lpstr>
      <vt:lpstr>Kovalentní vazba</vt:lpstr>
      <vt:lpstr>Kovalentní vazba</vt:lpstr>
      <vt:lpstr>Kovalentní vazba</vt:lpstr>
      <vt:lpstr>Vlastnosti kovalentní vazby</vt:lpstr>
      <vt:lpstr>Kovová vazba</vt:lpstr>
      <vt:lpstr>Vlastnosti kovové vazby</vt:lpstr>
      <vt:lpstr>Vazby v kovech</vt:lpstr>
      <vt:lpstr>Vodíková vazba (vodíkový můstek)</vt:lpstr>
      <vt:lpstr>Příklad spolupůsobení dvou vazeb</vt:lpstr>
      <vt:lpstr>Halogenová vazba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363</cp:revision>
  <dcterms:created xsi:type="dcterms:W3CDTF">2007-02-24T17:18:26Z</dcterms:created>
  <dcterms:modified xsi:type="dcterms:W3CDTF">2024-10-15T19:07:25Z</dcterms:modified>
</cp:coreProperties>
</file>