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5"/>
  </p:notesMasterIdLst>
  <p:sldIdLst>
    <p:sldId id="422" r:id="rId2"/>
    <p:sldId id="434" r:id="rId3"/>
    <p:sldId id="464" r:id="rId4"/>
    <p:sldId id="451" r:id="rId5"/>
    <p:sldId id="437" r:id="rId6"/>
    <p:sldId id="436" r:id="rId7"/>
    <p:sldId id="460" r:id="rId8"/>
    <p:sldId id="461" r:id="rId9"/>
    <p:sldId id="449" r:id="rId10"/>
    <p:sldId id="459" r:id="rId11"/>
    <p:sldId id="435" r:id="rId12"/>
    <p:sldId id="463" r:id="rId13"/>
    <p:sldId id="439" r:id="rId14"/>
    <p:sldId id="440" r:id="rId15"/>
    <p:sldId id="452" r:id="rId16"/>
    <p:sldId id="453" r:id="rId17"/>
    <p:sldId id="454" r:id="rId18"/>
    <p:sldId id="455" r:id="rId19"/>
    <p:sldId id="456" r:id="rId20"/>
    <p:sldId id="462" r:id="rId21"/>
    <p:sldId id="458" r:id="rId22"/>
    <p:sldId id="446" r:id="rId23"/>
    <p:sldId id="457" r:id="rId24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3B"/>
    <a:srgbClr val="055B28"/>
    <a:srgbClr val="003300"/>
    <a:srgbClr val="FFFC89"/>
    <a:srgbClr val="4355D9"/>
    <a:srgbClr val="2435B2"/>
    <a:srgbClr val="2232A6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76" autoAdjust="0"/>
  </p:normalViewPr>
  <p:slideViewPr>
    <p:cSldViewPr>
      <p:cViewPr varScale="1">
        <p:scale>
          <a:sx n="106" d="100"/>
          <a:sy n="106" d="100"/>
        </p:scale>
        <p:origin x="9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3C13C064-616E-4BF2-9E52-B04DB72A09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07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300790-E9A3-4C5D-AE0D-1B0BB69BE1E8}" type="slidenum">
              <a:rPr lang="cs-CZ" altLang="cs-CZ" smtClean="0"/>
              <a:pPr/>
              <a:t>1</a:t>
            </a:fld>
            <a:endParaRPr lang="cs-CZ" alt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13C064-616E-4BF2-9E52-B04DB72A095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475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E2ED94-4D82-432F-B248-C0CF12914D79}" type="slidenum">
              <a:rPr lang="sk-SK"/>
              <a:pPr/>
              <a:t>9</a:t>
            </a:fld>
            <a:endParaRPr lang="sk-SK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</p:grpSp>
      </p:grpSp>
      <p:sp>
        <p:nvSpPr>
          <p:cNvPr id="2464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464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413D9-09BD-4E9F-AB6C-0C16241CA1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3B7BA-ECCB-40C6-AEDE-980D617881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B903-FC1E-4BD1-81F1-031FA11362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9346D-A796-4991-8D56-ABBD520677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2E84A-739A-46D1-9559-B868966500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5DF9A-FC84-4991-A012-E2059053CF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FB48F-B779-4583-8C31-CDA80108FC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71545-8CFF-45B6-A54F-36AF18F8A1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93203-3354-4B6A-A2D1-C1B7164AF5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99D7C-86D3-4C08-A75A-1273B47751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1927-452F-443A-A9EC-34F13C12BB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6E983-2F72-4A83-988B-44442658DC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355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5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357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358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360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1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1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1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1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361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2361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2361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2361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</p:grpSp>
      </p:grpSp>
      <p:sp>
        <p:nvSpPr>
          <p:cNvPr id="2361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362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362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62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62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0130854-D859-4AA0-854E-36743D27EB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5.wmf"/><Relationship Id="rId7" Type="http://schemas.openxmlformats.org/officeDocument/2006/relationships/image" Target="../media/image3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Fyzika kondenzovaného stavu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221088"/>
            <a:ext cx="9144000" cy="2636911"/>
          </a:xfrm>
          <a:solidFill>
            <a:schemeClr val="tx1"/>
          </a:solidFill>
        </p:spPr>
        <p:txBody>
          <a:bodyPr tIns="432000"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cs-CZ" altLang="cs-CZ" b="1" dirty="0">
                <a:solidFill>
                  <a:srgbClr val="000000"/>
                </a:solidFill>
                <a:effectLst/>
              </a:rPr>
              <a:t>3. prezentace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cs-CZ" altLang="cs-CZ" b="1" dirty="0">
                <a:solidFill>
                  <a:srgbClr val="000000"/>
                </a:solidFill>
                <a:effectLst/>
              </a:rPr>
              <a:t>(</a:t>
            </a:r>
            <a:r>
              <a:rPr lang="cs-CZ" altLang="cs-CZ" sz="2800" b="1" dirty="0">
                <a:solidFill>
                  <a:srgbClr val="000000"/>
                </a:solidFill>
                <a:effectLst/>
              </a:rPr>
              <a:t>Difrakce RTG záření na krystalech</a:t>
            </a:r>
            <a:r>
              <a:rPr lang="cs-CZ" altLang="cs-CZ" b="1" dirty="0">
                <a:solidFill>
                  <a:srgbClr val="000000"/>
                </a:solidFill>
                <a:effectLst/>
              </a:rPr>
              <a:t>)</a:t>
            </a:r>
          </a:p>
        </p:txBody>
      </p:sp>
      <p:pic>
        <p:nvPicPr>
          <p:cNvPr id="4100" name="Picture 4" descr="LogoM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916112"/>
            <a:ext cx="3024039" cy="281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331913" y="620713"/>
            <a:ext cx="6696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C8319-6B5D-4932-8242-04D0B978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ym typeface="Symbol" panose="05050102010706020507" pitchFamily="18" charset="2"/>
              </a:rPr>
              <a:t></a:t>
            </a:r>
            <a:r>
              <a:rPr lang="cs-CZ" sz="4000" dirty="0">
                <a:sym typeface="Symbol" panose="05050102010706020507" pitchFamily="18" charset="2"/>
              </a:rPr>
              <a:t> - filtr</a:t>
            </a:r>
            <a:endParaRPr lang="en-US" sz="4000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76B79C1-4900-4FA7-8CF2-3F7296A7ED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50" y="1700808"/>
            <a:ext cx="2915400" cy="2724334"/>
          </a:xfr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48A6AD28-C07F-48AA-98B0-72283DE4BC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2325508" cy="272433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6DD71B7-A864-4044-B5C1-3E171AC9F776}"/>
                  </a:ext>
                </a:extLst>
              </p:cNvPr>
              <p:cNvSpPr txBox="1"/>
              <p:nvPr/>
            </p:nvSpPr>
            <p:spPr>
              <a:xfrm>
                <a:off x="1583350" y="5219047"/>
                <a:ext cx="18002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6DD71B7-A864-4044-B5C1-3E171AC9F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350" y="5219047"/>
                <a:ext cx="1800200" cy="369332"/>
              </a:xfrm>
              <a:prstGeom prst="rect">
                <a:avLst/>
              </a:prstGeom>
              <a:blipFill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DB8D7F23-D317-4561-91A5-2E83638C278C}"/>
              </a:ext>
            </a:extLst>
          </p:cNvPr>
          <p:cNvSpPr txBox="1"/>
          <p:nvPr/>
        </p:nvSpPr>
        <p:spPr>
          <a:xfrm>
            <a:off x="3923928" y="4741994"/>
            <a:ext cx="41121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0" i="1" dirty="0"/>
              <a:t>I </a:t>
            </a:r>
            <a:r>
              <a:rPr lang="cs-CZ" sz="1600" b="0" dirty="0"/>
              <a:t>– intenzita svazku zeslabeného absorpcí</a:t>
            </a:r>
          </a:p>
          <a:p>
            <a:pPr algn="l"/>
            <a:r>
              <a:rPr lang="cs-CZ" sz="1600" b="0" i="1" dirty="0"/>
              <a:t>I</a:t>
            </a:r>
            <a:r>
              <a:rPr lang="cs-CZ" sz="1600" b="0" i="1" baseline="-25000" dirty="0"/>
              <a:t>0</a:t>
            </a:r>
            <a:r>
              <a:rPr lang="cs-CZ" sz="1600" b="0" i="1" dirty="0"/>
              <a:t> </a:t>
            </a:r>
            <a:r>
              <a:rPr lang="cs-CZ" sz="1600" b="0" dirty="0"/>
              <a:t>– intenzita dopadajícího záření </a:t>
            </a:r>
          </a:p>
          <a:p>
            <a:pPr algn="l"/>
            <a:r>
              <a:rPr lang="cs-CZ" sz="1600" b="0" i="1" dirty="0"/>
              <a:t>x </a:t>
            </a:r>
            <a:r>
              <a:rPr lang="cs-CZ" sz="1600" b="0" dirty="0"/>
              <a:t>– tloušťka vrstvy absorbující látky</a:t>
            </a:r>
            <a:br>
              <a:rPr lang="cs-CZ" sz="1600" b="0" dirty="0"/>
            </a:br>
            <a:r>
              <a:rPr lang="cs-CZ" sz="1600" b="0" i="1" dirty="0">
                <a:sym typeface="Symbol" panose="05050102010706020507" pitchFamily="18" charset="2"/>
              </a:rPr>
              <a:t> </a:t>
            </a:r>
            <a:r>
              <a:rPr lang="cs-CZ" sz="1600" b="0" dirty="0"/>
              <a:t>–</a:t>
            </a:r>
            <a:r>
              <a:rPr lang="cs-CZ" sz="1600" b="0" dirty="0">
                <a:sym typeface="Symbol" panose="05050102010706020507" pitchFamily="18" charset="2"/>
              </a:rPr>
              <a:t> lineární absorpční koeficient</a:t>
            </a:r>
            <a:br>
              <a:rPr lang="cs-CZ" sz="1600" b="0" dirty="0">
                <a:sym typeface="Symbol" panose="05050102010706020507" pitchFamily="18" charset="2"/>
              </a:rPr>
            </a:br>
            <a:r>
              <a:rPr lang="cs-CZ" sz="1600" b="0" i="1" dirty="0">
                <a:sym typeface="Symbol" panose="05050102010706020507" pitchFamily="18" charset="2"/>
              </a:rPr>
              <a:t></a:t>
            </a:r>
            <a:r>
              <a:rPr lang="cs-CZ" sz="1600" b="0" dirty="0">
                <a:sym typeface="Symbol" panose="05050102010706020507" pitchFamily="18" charset="2"/>
              </a:rPr>
              <a:t>/</a:t>
            </a:r>
            <a:r>
              <a:rPr lang="cs-CZ" sz="1600" b="0" i="1" dirty="0">
                <a:sym typeface="Symbol" panose="05050102010706020507" pitchFamily="18" charset="2"/>
              </a:rPr>
              <a:t> </a:t>
            </a:r>
            <a:r>
              <a:rPr lang="cs-CZ" sz="1600" b="0" dirty="0">
                <a:sym typeface="Symbol" panose="05050102010706020507" pitchFamily="18" charset="2"/>
              </a:rPr>
              <a:t>- hmotnostní absorpční koeficient</a:t>
            </a:r>
            <a:endParaRPr lang="en-US" sz="1600" b="0" i="1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AA0C3BA-3324-467F-9EF9-3FF1B6DC81DD}"/>
              </a:ext>
            </a:extLst>
          </p:cNvPr>
          <p:cNvSpPr txBox="1"/>
          <p:nvPr/>
        </p:nvSpPr>
        <p:spPr>
          <a:xfrm>
            <a:off x="1619672" y="6228395"/>
            <a:ext cx="604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dirty="0"/>
              <a:t>Kratochvíl B., </a:t>
            </a:r>
            <a:r>
              <a:rPr lang="cs-CZ" sz="1400" b="0" dirty="0" err="1"/>
              <a:t>Jenšovský</a:t>
            </a:r>
            <a:r>
              <a:rPr lang="cs-CZ" sz="1400" b="0" dirty="0"/>
              <a:t> L.: </a:t>
            </a:r>
            <a:r>
              <a:rPr lang="cs-CZ" sz="1400" b="0" i="1" dirty="0"/>
              <a:t>Úvod do </a:t>
            </a:r>
            <a:r>
              <a:rPr lang="cs-CZ" sz="1400" b="0" i="1" dirty="0" err="1"/>
              <a:t>krystalochemie</a:t>
            </a:r>
            <a:r>
              <a:rPr lang="cs-CZ" sz="1400" b="0" i="1" dirty="0"/>
              <a:t>.</a:t>
            </a:r>
            <a:r>
              <a:rPr lang="cs-CZ" sz="1400" b="0" dirty="0"/>
              <a:t> SNTL, Praha 1987.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83490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72" name="Group 52"/>
          <p:cNvGraphicFramePr>
            <a:graphicFrameLocks noGrp="1"/>
          </p:cNvGraphicFramePr>
          <p:nvPr/>
        </p:nvGraphicFramePr>
        <p:xfrm>
          <a:off x="684213" y="2276475"/>
          <a:ext cx="7632700" cy="2278063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anoda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 (K</a:t>
                      </a:r>
                      <a:r>
                        <a:rPr kumimoji="0" lang="cs-CZ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1</a:t>
                      </a: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)/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pm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 (K</a:t>
                      </a:r>
                      <a:r>
                        <a:rPr kumimoji="0" lang="cs-CZ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2</a:t>
                      </a: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)/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pm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(K)  *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cs-CZ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/kV  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-filtr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charset="0"/>
                        </a:rPr>
                        <a:t>Cu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charset="0"/>
                        </a:rPr>
                        <a:t>154,056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charset="0"/>
                        </a:rPr>
                        <a:t>154,439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charset="0"/>
                        </a:rPr>
                        <a:t>154,184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charset="0"/>
                        </a:rPr>
                        <a:t>8,98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charset="0"/>
                        </a:rPr>
                        <a:t>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charset="0"/>
                        </a:rPr>
                        <a:t>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charset="0"/>
                        </a:rPr>
                        <a:t>70,930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charset="0"/>
                        </a:rPr>
                        <a:t>71,359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charset="0"/>
                        </a:rPr>
                        <a:t>71,073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charset="0"/>
                        </a:rPr>
                        <a:t>20,00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charset="0"/>
                        </a:rPr>
                        <a:t>Zr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charset="0"/>
                        </a:rPr>
                        <a:t>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charset="0"/>
                        </a:rPr>
                        <a:t>178,897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charset="0"/>
                        </a:rPr>
                        <a:t>179,285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charset="0"/>
                        </a:rPr>
                        <a:t>179,026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charset="0"/>
                        </a:rPr>
                        <a:t>7,71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charset="0"/>
                        </a:rPr>
                        <a:t>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charset="0"/>
                        </a:rPr>
                        <a:t>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charset="0"/>
                        </a:rPr>
                        <a:t>193,600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charset="0"/>
                        </a:rPr>
                        <a:t>193,998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charset="0"/>
                        </a:rPr>
                        <a:t>193,736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charset="0"/>
                        </a:rPr>
                        <a:t>7,11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charset="0"/>
                        </a:rPr>
                        <a:t>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66" name="TextovéPole 3"/>
          <p:cNvSpPr txBox="1">
            <a:spLocks noChangeArrowheads="1"/>
          </p:cNvSpPr>
          <p:nvPr/>
        </p:nvSpPr>
        <p:spPr bwMode="auto">
          <a:xfrm>
            <a:off x="1331913" y="5013325"/>
            <a:ext cx="4752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/>
              <a:t>* vážený průměr složek K</a:t>
            </a:r>
            <a:r>
              <a:rPr lang="cs-CZ" sz="2000" dirty="0">
                <a:sym typeface="Symbol" pitchFamily="18" charset="2"/>
              </a:rPr>
              <a:t></a:t>
            </a:r>
            <a:r>
              <a:rPr lang="cs-CZ" sz="2000" baseline="-25000" dirty="0">
                <a:sym typeface="Symbol" pitchFamily="18" charset="2"/>
              </a:rPr>
              <a:t>1</a:t>
            </a:r>
            <a:r>
              <a:rPr lang="cs-CZ" sz="2000" dirty="0">
                <a:sym typeface="Symbol" pitchFamily="18" charset="2"/>
              </a:rPr>
              <a:t>, K</a:t>
            </a:r>
            <a:r>
              <a:rPr lang="cs-CZ" sz="2000" baseline="-25000" dirty="0">
                <a:sym typeface="Symbol" pitchFamily="18" charset="2"/>
              </a:rPr>
              <a:t>2</a:t>
            </a:r>
            <a:endParaRPr lang="cs-CZ" sz="2000" dirty="0">
              <a:sym typeface="Symbol" pitchFamily="18" charset="2"/>
            </a:endParaRPr>
          </a:p>
        </p:txBody>
      </p:sp>
      <p:sp>
        <p:nvSpPr>
          <p:cNvPr id="5167" name="TextovéPole 4"/>
          <p:cNvSpPr txBox="1">
            <a:spLocks noChangeArrowheads="1"/>
          </p:cNvSpPr>
          <p:nvPr/>
        </p:nvSpPr>
        <p:spPr bwMode="auto">
          <a:xfrm>
            <a:off x="1475656" y="5589240"/>
            <a:ext cx="2160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/>
              <a:t>** budicí napětí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7088" y="1628775"/>
            <a:ext cx="4032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Nejběžnější rentgenky:</a:t>
            </a:r>
          </a:p>
        </p:txBody>
      </p:sp>
      <p:sp>
        <p:nvSpPr>
          <p:cNvPr id="5169" name="Vodorovný svitek 7"/>
          <p:cNvSpPr>
            <a:spLocks noChangeArrowheads="1"/>
          </p:cNvSpPr>
          <p:nvPr/>
        </p:nvSpPr>
        <p:spPr bwMode="auto">
          <a:xfrm>
            <a:off x="539750" y="404813"/>
            <a:ext cx="8064500" cy="1008062"/>
          </a:xfrm>
          <a:prstGeom prst="horizontalScroll">
            <a:avLst>
              <a:gd name="adj" fmla="val 12500"/>
            </a:avLst>
          </a:prstGeom>
          <a:solidFill>
            <a:srgbClr val="FFFC89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2800" dirty="0">
                <a:solidFill>
                  <a:srgbClr val="0C113A"/>
                </a:solidFill>
              </a:rPr>
              <a:t>Vlastnosti rentgenek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0" name="Rectangle 4"/>
          <p:cNvSpPr>
            <a:spLocks noGrp="1" noChangeArrowheads="1"/>
          </p:cNvSpPr>
          <p:nvPr>
            <p:ph type="title"/>
          </p:nvPr>
        </p:nvSpPr>
        <p:spPr>
          <a:xfrm>
            <a:off x="1841027" y="251490"/>
            <a:ext cx="5400675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err="1"/>
              <a:t>Laueho</a:t>
            </a:r>
            <a:r>
              <a:rPr lang="cs-CZ" sz="4000" b="1" dirty="0"/>
              <a:t> metoda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5237" y="1118493"/>
            <a:ext cx="5639308" cy="340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F186A2F-D6DA-452C-8C25-73ADF9206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912" y="4729065"/>
            <a:ext cx="2151716" cy="161536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72BD930-60FB-4E7E-BB5C-D22B41551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149" y="4689882"/>
            <a:ext cx="1686850" cy="165454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9A23631-35E9-488A-A991-B5E72C28B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4725996"/>
            <a:ext cx="1165623" cy="16228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6A2AA76-80C3-43DD-87AF-4CD452C0AC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1" y="4729476"/>
            <a:ext cx="1080120" cy="162125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54DE51C-862D-45D2-83E8-8D8DCDE11476}"/>
              </a:ext>
            </a:extLst>
          </p:cNvPr>
          <p:cNvSpPr txBox="1"/>
          <p:nvPr/>
        </p:nvSpPr>
        <p:spPr>
          <a:xfrm>
            <a:off x="179512" y="6428762"/>
            <a:ext cx="878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dirty="0"/>
              <a:t>Kraus </a:t>
            </a:r>
            <a:r>
              <a:rPr lang="cs-CZ" sz="1200" b="0" dirty="0" err="1"/>
              <a:t>I.:</a:t>
            </a:r>
            <a:r>
              <a:rPr lang="cs-CZ" sz="1200" b="0" i="1" dirty="0" err="1"/>
              <a:t>Max</a:t>
            </a:r>
            <a:r>
              <a:rPr lang="cs-CZ" sz="1200" b="0" i="1" dirty="0"/>
              <a:t> von </a:t>
            </a:r>
            <a:r>
              <a:rPr lang="cs-CZ" sz="1200" b="0" i="1" dirty="0" err="1"/>
              <a:t>Laue</a:t>
            </a:r>
            <a:r>
              <a:rPr lang="cs-CZ" sz="1200" b="0" i="1" dirty="0"/>
              <a:t> a jeho objev difrakce rentgenového záření na krystalech. </a:t>
            </a:r>
            <a:r>
              <a:rPr lang="cs-CZ" sz="1200" b="0" dirty="0"/>
              <a:t>Čs. Čas. </a:t>
            </a:r>
            <a:r>
              <a:rPr lang="cs-CZ" sz="1200" b="0" dirty="0" err="1"/>
              <a:t>Fyz</a:t>
            </a:r>
            <a:r>
              <a:rPr lang="cs-CZ" sz="1200" b="0" dirty="0"/>
              <a:t>. 62 (2012) 248-252.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354423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200" b="1" dirty="0"/>
              <a:t>Metoda otáčivého krystalu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18512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/>
              <a:t>Debye - Scherrer</a:t>
            </a: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8313737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Reciproká mříž</a:t>
            </a:r>
          </a:p>
        </p:txBody>
      </p:sp>
      <p:sp>
        <p:nvSpPr>
          <p:cNvPr id="7" name="Ohnutý roh 6"/>
          <p:cNvSpPr/>
          <p:nvPr/>
        </p:nvSpPr>
        <p:spPr bwMode="auto">
          <a:xfrm>
            <a:off x="2627784" y="2204864"/>
            <a:ext cx="4176464" cy="2664296"/>
          </a:xfrm>
          <a:prstGeom prst="foldedCorner">
            <a:avLst/>
          </a:prstGeom>
          <a:solidFill>
            <a:schemeClr val="tx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+mj-lt"/>
              </a:rPr>
              <a:t>dodatek </a:t>
            </a:r>
            <a:b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+mj-lt"/>
              </a:rPr>
            </a:br>
            <a:r>
              <a:rPr kumimoji="0" lang="cs-CZ" sz="32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+mj-lt"/>
              </a:rPr>
              <a:t>ke geometrickému popisu struktury krystalických látek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77813"/>
            <a:ext cx="7704856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/>
              <a:t>Konstrukce reciproké mříže</a:t>
            </a:r>
          </a:p>
        </p:txBody>
      </p:sp>
      <p:pic>
        <p:nvPicPr>
          <p:cNvPr id="12291" name="Picture 3" descr="rec_mriz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557338"/>
            <a:ext cx="64087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/>
              <a:t>Objem primitivní buňky</a:t>
            </a:r>
          </a:p>
        </p:txBody>
      </p:sp>
      <p:pic>
        <p:nvPicPr>
          <p:cNvPr id="1028" name="Picture 3" descr="rec_mriz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773238"/>
            <a:ext cx="4495800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492500" y="5157788"/>
          <a:ext cx="261620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838080" imgH="304560" progId="Equation.3">
                  <p:embed/>
                </p:oleObj>
              </mc:Choice>
              <mc:Fallback>
                <p:oleObj name="Rovnice" r:id="rId3" imgW="838080" imgH="304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157788"/>
                        <a:ext cx="2616200" cy="9509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translační vektory reciproké mřížky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1187624" y="1945088"/>
          <a:ext cx="2520280" cy="988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002960" imgH="393480" progId="Equation.3">
                  <p:embed/>
                </p:oleObj>
              </mc:Choice>
              <mc:Fallback>
                <p:oleObj name="Rovnice" r:id="rId2" imgW="10029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945088"/>
                        <a:ext cx="2520280" cy="98897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1187625" y="3140968"/>
          <a:ext cx="2520280" cy="100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990360" imgH="393480" progId="Equation.3">
                  <p:embed/>
                </p:oleObj>
              </mc:Choice>
              <mc:Fallback>
                <p:oleObj name="Rovnice" r:id="rId4" imgW="9903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5" y="3140968"/>
                        <a:ext cx="2520280" cy="100321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1187624" y="4365104"/>
          <a:ext cx="2520280" cy="99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002960" imgH="393480" progId="Equation.3">
                  <p:embed/>
                </p:oleObj>
              </mc:Choice>
              <mc:Fallback>
                <p:oleObj name="Rovnice" r:id="rId6" imgW="10029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365104"/>
                        <a:ext cx="2520280" cy="9911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4355976" y="2636912"/>
          <a:ext cx="2664296" cy="631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965160" imgH="228600" progId="Equation.3">
                  <p:embed/>
                </p:oleObj>
              </mc:Choice>
              <mc:Fallback>
                <p:oleObj name="Rovnice" r:id="rId8" imgW="96516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636912"/>
                        <a:ext cx="2664296" cy="63101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4355976" y="1988840"/>
            <a:ext cx="367240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z="2400" b="0" i="1" dirty="0" err="1">
                <a:solidFill>
                  <a:schemeClr val="tx2">
                    <a:lumMod val="10000"/>
                  </a:schemeClr>
                </a:solidFill>
              </a:rPr>
              <a:t>K</a:t>
            </a:r>
            <a:r>
              <a:rPr lang="cs-CZ" sz="2400" b="0" i="1" baseline="-25000" dirty="0" err="1">
                <a:solidFill>
                  <a:schemeClr val="tx2">
                    <a:lumMod val="10000"/>
                  </a:schemeClr>
                </a:solidFill>
              </a:rPr>
              <a:t>r</a:t>
            </a:r>
            <a:r>
              <a:rPr lang="cs-CZ" sz="2400" b="0" i="1" baseline="-25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cs-CZ" sz="2400" b="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cs-CZ" sz="2400" b="0" dirty="0">
                <a:solidFill>
                  <a:schemeClr val="tx2">
                    <a:lumMod val="10000"/>
                  </a:schemeClr>
                </a:solidFill>
              </a:rPr>
              <a:t>- reciproká konstanta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5076057" y="4437112"/>
          <a:ext cx="2664295" cy="712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901440" imgH="241200" progId="Equation.3">
                  <p:embed/>
                </p:oleObj>
              </mc:Choice>
              <mc:Fallback>
                <p:oleObj name="Rovnice" r:id="rId10" imgW="90144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7" y="4437112"/>
                        <a:ext cx="2664295" cy="712981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25400">
                        <a:solidFill>
                          <a:srgbClr val="FFFF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hnutý roh 9"/>
          <p:cNvSpPr/>
          <p:nvPr/>
        </p:nvSpPr>
        <p:spPr bwMode="auto">
          <a:xfrm>
            <a:off x="2987824" y="5661248"/>
            <a:ext cx="3816424" cy="864096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„praktické hodnoty“ </a:t>
            </a:r>
            <a:r>
              <a:rPr kumimoji="0" lang="cs-CZ" sz="2400" b="1" i="1" u="none" strike="noStrike" cap="none" normalizeH="0" baseline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K</a:t>
            </a:r>
            <a:r>
              <a:rPr kumimoji="0" lang="cs-CZ" sz="2400" b="1" u="none" strike="noStrike" cap="none" normalizeH="0" baseline="-2500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r</a:t>
            </a:r>
            <a:r>
              <a:rPr kumimoji="0" lang="cs-CZ" sz="2400" b="1" u="none" strike="noStrike" cap="none" normalizeH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i="0" baseline="0" dirty="0">
                <a:solidFill>
                  <a:schemeClr val="accent4">
                    <a:lumMod val="10000"/>
                  </a:schemeClr>
                </a:solidFill>
              </a:rPr>
              <a:t>1nebo 2</a:t>
            </a:r>
            <a:r>
              <a:rPr lang="cs-CZ" sz="2400" i="0" baseline="0" dirty="0">
                <a:solidFill>
                  <a:schemeClr val="accent4">
                    <a:lumMod val="10000"/>
                  </a:schemeClr>
                </a:solidFill>
                <a:sym typeface="Symbol"/>
              </a:rPr>
              <a:t></a:t>
            </a:r>
            <a:endParaRPr kumimoji="0" lang="cs-CZ" sz="2400" b="1" i="0" u="none" strike="noStrike" cap="none" normalizeH="0" baseline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77813"/>
            <a:ext cx="7559675" cy="919162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/>
              <a:t>Přímá a reciproká mříž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58888" y="1436836"/>
            <a:ext cx="6507162" cy="487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A9A2ECAF-4419-C7E1-BB24-4E7AF3F2E436}"/>
              </a:ext>
            </a:extLst>
          </p:cNvPr>
          <p:cNvCxnSpPr/>
          <p:nvPr/>
        </p:nvCxnSpPr>
        <p:spPr bwMode="auto">
          <a:xfrm>
            <a:off x="3995936" y="5157192"/>
            <a:ext cx="72008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66B4CB6B-387A-73F2-D73B-7A1A640BF26B}"/>
              </a:ext>
            </a:extLst>
          </p:cNvPr>
          <p:cNvCxnSpPr/>
          <p:nvPr/>
        </p:nvCxnSpPr>
        <p:spPr bwMode="auto">
          <a:xfrm>
            <a:off x="3995936" y="3068960"/>
            <a:ext cx="72008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Vodorovný svitek 3"/>
          <p:cNvSpPr>
            <a:spLocks noChangeArrowheads="1"/>
          </p:cNvSpPr>
          <p:nvPr/>
        </p:nvSpPr>
        <p:spPr bwMode="auto">
          <a:xfrm>
            <a:off x="684213" y="476250"/>
            <a:ext cx="7704137" cy="1223963"/>
          </a:xfrm>
          <a:prstGeom prst="horizontalScroll">
            <a:avLst>
              <a:gd name="adj" fmla="val 12500"/>
            </a:avLst>
          </a:prstGeom>
          <a:solidFill>
            <a:srgbClr val="FFFC89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3600">
                <a:solidFill>
                  <a:srgbClr val="002060"/>
                </a:solidFill>
              </a:rPr>
              <a:t>W. C. Roentgen (1895)</a:t>
            </a:r>
          </a:p>
        </p:txBody>
      </p:sp>
      <p:pic>
        <p:nvPicPr>
          <p:cNvPr id="4099" name="Obrázek 4" descr="fil_40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989138"/>
            <a:ext cx="32242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Obrázek 6" descr="sm_han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365625"/>
            <a:ext cx="158273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Obrázek 7" descr="roehre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365625"/>
            <a:ext cx="31686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Obrázek 9" descr="Wilhelm_Roentge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989138"/>
            <a:ext cx="1706562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Obrázek 10" descr="image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1989138"/>
            <a:ext cx="280828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F91F65-83FA-4A0D-999D-54B738520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Ewaldova</a:t>
            </a:r>
            <a:r>
              <a:rPr lang="cs-CZ" sz="3600" dirty="0"/>
              <a:t> konstrukce</a:t>
            </a:r>
            <a:endParaRPr lang="en-US" sz="36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9F22CC0-250D-4CE5-B1D2-FE53E8E2A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287" y="1772816"/>
            <a:ext cx="4709426" cy="3753813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2A64F13-8E2E-40B1-B0BC-F799E2C4311D}"/>
              </a:ext>
            </a:extLst>
          </p:cNvPr>
          <p:cNvSpPr txBox="1"/>
          <p:nvPr/>
        </p:nvSpPr>
        <p:spPr>
          <a:xfrm>
            <a:off x="1763688" y="5881807"/>
            <a:ext cx="5867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Převzato: Kraus I., Fiala J.: </a:t>
            </a:r>
            <a:r>
              <a:rPr lang="cs-CZ" sz="1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Elementární fyzika pevných látek</a:t>
            </a: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ČVUT, Praha 2017. </a:t>
            </a:r>
            <a:endParaRPr lang="en-US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1196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E29D766-A08B-470D-8CE9-4CA7750E9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/>
              <a:t>Difraktovaná</a:t>
            </a:r>
            <a:r>
              <a:rPr lang="cs-CZ" sz="4000" dirty="0"/>
              <a:t> vlna</a:t>
            </a:r>
            <a:endParaRPr lang="en-US" sz="4000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FDB85445-E50E-4673-8059-FE2C69F8C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22" y="1772816"/>
            <a:ext cx="4744556" cy="3479341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D26B7E4-80E8-47AA-AC47-1AEE737D036A}"/>
              </a:ext>
            </a:extLst>
          </p:cNvPr>
          <p:cNvSpPr txBox="1"/>
          <p:nvPr/>
        </p:nvSpPr>
        <p:spPr>
          <a:xfrm>
            <a:off x="1187624" y="5877272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0" dirty="0"/>
              <a:t>Kratochvíl B., </a:t>
            </a:r>
            <a:r>
              <a:rPr lang="cs-CZ" sz="1600" b="0" dirty="0" err="1"/>
              <a:t>Jenšovský</a:t>
            </a:r>
            <a:r>
              <a:rPr lang="cs-CZ" sz="1600" b="0" dirty="0"/>
              <a:t> L.: </a:t>
            </a:r>
            <a:r>
              <a:rPr lang="cs-CZ" sz="1600" b="0" i="1" dirty="0"/>
              <a:t>Úvod do </a:t>
            </a:r>
            <a:r>
              <a:rPr lang="cs-CZ" sz="1600" b="0" i="1" dirty="0" err="1"/>
              <a:t>krystalochemie</a:t>
            </a:r>
            <a:r>
              <a:rPr lang="cs-CZ" sz="1600" b="0" dirty="0"/>
              <a:t>. SNTL, Praha 1987.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798901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Elektronový mikroskop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89138"/>
            <a:ext cx="2689225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213100"/>
            <a:ext cx="43211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0151" name="Line 7"/>
          <p:cNvSpPr>
            <a:spLocks noChangeShapeType="1"/>
          </p:cNvSpPr>
          <p:nvPr/>
        </p:nvSpPr>
        <p:spPr bwMode="auto">
          <a:xfrm>
            <a:off x="2051050" y="2852738"/>
            <a:ext cx="2160588" cy="576262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0152" name="Line 8"/>
          <p:cNvSpPr>
            <a:spLocks noChangeShapeType="1"/>
          </p:cNvSpPr>
          <p:nvPr/>
        </p:nvSpPr>
        <p:spPr bwMode="auto">
          <a:xfrm>
            <a:off x="2124075" y="2708275"/>
            <a:ext cx="3887788" cy="649288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0153" name="Text Box 9"/>
          <p:cNvSpPr txBox="1">
            <a:spLocks noChangeArrowheads="1"/>
          </p:cNvSpPr>
          <p:nvPr/>
        </p:nvSpPr>
        <p:spPr bwMode="auto">
          <a:xfrm>
            <a:off x="3635375" y="566102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>
                <a:solidFill>
                  <a:srgbClr val="FFFC89"/>
                </a:solidFill>
              </a:rPr>
              <a:t>mikroskop</a:t>
            </a:r>
          </a:p>
        </p:txBody>
      </p:sp>
      <p:sp>
        <p:nvSpPr>
          <p:cNvPr id="390154" name="Rectangle 10"/>
          <p:cNvSpPr>
            <a:spLocks noChangeArrowheads="1"/>
          </p:cNvSpPr>
          <p:nvPr/>
        </p:nvSpPr>
        <p:spPr bwMode="auto">
          <a:xfrm>
            <a:off x="5867400" y="5661025"/>
            <a:ext cx="187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solidFill>
                  <a:srgbClr val="FFFC89"/>
                </a:solidFill>
              </a:rPr>
              <a:t>difraktograf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51" grpId="0" animBg="1"/>
      <p:bldP spid="390152" grpId="0" animBg="1"/>
      <p:bldP spid="390153" grpId="0"/>
      <p:bldP spid="3901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Schéma transmisního elektronového mikroskopu</a:t>
            </a:r>
          </a:p>
        </p:txBody>
      </p:sp>
      <p:pic>
        <p:nvPicPr>
          <p:cNvPr id="5" name="Zástupný symbol pro obsah 4" descr="ElMikroskop_sch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412776"/>
            <a:ext cx="3106268" cy="4730081"/>
          </a:xfrm>
        </p:spPr>
      </p:pic>
      <p:sp>
        <p:nvSpPr>
          <p:cNvPr id="6" name="TextovéPole 5"/>
          <p:cNvSpPr txBox="1"/>
          <p:nvPr/>
        </p:nvSpPr>
        <p:spPr>
          <a:xfrm>
            <a:off x="2267744" y="630932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/>
              <a:t>Karlík M.: RMF 72 (1995) 217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muž, Lidská tvář, osoba&#10;&#10;Popis byl vytvořen automaticky">
            <a:extLst>
              <a:ext uri="{FF2B5EF4-FFF2-40B4-BE49-F238E27FC236}">
                <a16:creationId xmlns:a16="http://schemas.microsoft.com/office/drawing/2014/main" id="{9BB83EA9-7DEA-8B36-BE4A-9C7895402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172744" cy="572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7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8. 7. 1912</a:t>
            </a:r>
          </a:p>
        </p:txBody>
      </p:sp>
      <p:pic>
        <p:nvPicPr>
          <p:cNvPr id="7" name="Zástupný symbol pro obsah 6" descr="Laue_u_tabul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7638"/>
            <a:ext cx="2746436" cy="2160240"/>
          </a:xfrm>
        </p:spPr>
      </p:pic>
      <p:pic>
        <p:nvPicPr>
          <p:cNvPr id="8" name="Zástupný symbol pro obsah 7" descr="Laue-aparatura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35996" y="1417272"/>
            <a:ext cx="2664296" cy="2160973"/>
          </a:xfrm>
        </p:spPr>
      </p:pic>
      <p:pic>
        <p:nvPicPr>
          <p:cNvPr id="9" name="Obrázek 8" descr="Laue-copper_sulf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3802228"/>
            <a:ext cx="1809823" cy="1830949"/>
          </a:xfrm>
          <a:prstGeom prst="rect">
            <a:avLst/>
          </a:prstGeom>
        </p:spPr>
      </p:pic>
      <p:pic>
        <p:nvPicPr>
          <p:cNvPr id="10" name="Obrázek 9" descr="Laue_uspec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7889" y="3815762"/>
            <a:ext cx="1800200" cy="1817415"/>
          </a:xfrm>
          <a:prstGeom prst="rect">
            <a:avLst/>
          </a:prstGeom>
        </p:spPr>
      </p:pic>
      <p:pic>
        <p:nvPicPr>
          <p:cNvPr id="11" name="Obrázek 10" descr="Laue_uspech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605" y="3832977"/>
            <a:ext cx="1739943" cy="18002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AC74638-197F-3955-5815-9F3D53DF82AA}"/>
              </a:ext>
            </a:extLst>
          </p:cNvPr>
          <p:cNvSpPr txBox="1"/>
          <p:nvPr/>
        </p:nvSpPr>
        <p:spPr>
          <a:xfrm>
            <a:off x="3219857" y="5998807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Walter Friedrich</a:t>
            </a:r>
            <a:br>
              <a:rPr lang="cs-CZ" sz="1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1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</a:t>
            </a:r>
            <a:r>
              <a:rPr lang="cs-CZ" sz="14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Knipping</a:t>
            </a:r>
            <a:endParaRPr lang="en-US" sz="14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Levá složená závorka 11">
            <a:extLst>
              <a:ext uri="{FF2B5EF4-FFF2-40B4-BE49-F238E27FC236}">
                <a16:creationId xmlns:a16="http://schemas.microsoft.com/office/drawing/2014/main" id="{8076E058-F8B1-07BC-53B2-35D56FAC8F56}"/>
              </a:ext>
            </a:extLst>
          </p:cNvPr>
          <p:cNvSpPr/>
          <p:nvPr/>
        </p:nvSpPr>
        <p:spPr bwMode="auto">
          <a:xfrm rot="16200000">
            <a:off x="4159654" y="3918517"/>
            <a:ext cx="248630" cy="3888430"/>
          </a:xfrm>
          <a:prstGeom prst="leftBrace">
            <a:avLst/>
          </a:prstGeom>
          <a:noFill/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Difrakce na rovinné mřížce</a:t>
            </a:r>
          </a:p>
        </p:txBody>
      </p:sp>
      <p:pic>
        <p:nvPicPr>
          <p:cNvPr id="7171" name="Zástupný symbol pro obsah 4" descr="obr10-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2205038"/>
            <a:ext cx="4535488" cy="30686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err="1"/>
              <a:t>Laueho</a:t>
            </a:r>
            <a:r>
              <a:rPr lang="cs-CZ" sz="4000" b="1" dirty="0"/>
              <a:t> rozptyl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916113"/>
            <a:ext cx="828040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75EEEDD5-1BE1-41AB-A834-16653D29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err="1"/>
              <a:t>Braggův</a:t>
            </a:r>
            <a:r>
              <a:rPr lang="cs-CZ" sz="4000" b="1" dirty="0"/>
              <a:t> rozptyl</a:t>
            </a:r>
            <a:endParaRPr lang="en-US" sz="4000" b="1" dirty="0"/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ACF8B9FA-8B7A-4AA4-B30E-B963CDD5E7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3672408" cy="1904140"/>
          </a:xfrm>
        </p:spPr>
      </p:pic>
      <p:pic>
        <p:nvPicPr>
          <p:cNvPr id="13" name="Zástupný symbol pro obsah 12">
            <a:extLst>
              <a:ext uri="{FF2B5EF4-FFF2-40B4-BE49-F238E27FC236}">
                <a16:creationId xmlns:a16="http://schemas.microsoft.com/office/drawing/2014/main" id="{874F89E5-A599-4507-A0F5-E1F0AB80FC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54" y="1616422"/>
            <a:ext cx="3037644" cy="4236996"/>
          </a:xfr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7B906C0-744F-4335-9016-D102CF8BB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56" y="1629767"/>
            <a:ext cx="988712" cy="139675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08D9AB9-167F-4829-82D9-12CE3D7488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86" y="1616422"/>
            <a:ext cx="988713" cy="1396753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2EC5869B-299A-44D6-8C5B-AA1B7108B656}"/>
              </a:ext>
            </a:extLst>
          </p:cNvPr>
          <p:cNvSpPr txBox="1"/>
          <p:nvPr/>
        </p:nvSpPr>
        <p:spPr>
          <a:xfrm>
            <a:off x="1434612" y="3105834"/>
            <a:ext cx="2777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dirty="0"/>
              <a:t>William Henry </a:t>
            </a:r>
            <a:r>
              <a:rPr lang="cs-CZ" sz="1200" b="0" dirty="0" err="1"/>
              <a:t>Bragg</a:t>
            </a:r>
            <a:r>
              <a:rPr lang="cs-CZ" sz="1200" b="0" dirty="0"/>
              <a:t> (1862-1942)</a:t>
            </a:r>
          </a:p>
          <a:p>
            <a:r>
              <a:rPr lang="cs-CZ" sz="1200" b="0" dirty="0"/>
              <a:t>William </a:t>
            </a:r>
            <a:r>
              <a:rPr lang="cs-CZ" sz="1200" b="0" dirty="0" err="1"/>
              <a:t>Lawrence</a:t>
            </a:r>
            <a:r>
              <a:rPr lang="cs-CZ" sz="1200" b="0" dirty="0"/>
              <a:t> </a:t>
            </a:r>
            <a:r>
              <a:rPr lang="cs-CZ" sz="1200" b="0" dirty="0" err="1"/>
              <a:t>Bragg</a:t>
            </a:r>
            <a:r>
              <a:rPr lang="cs-CZ" sz="1200" b="0" dirty="0"/>
              <a:t> (1890-1971)</a:t>
            </a:r>
            <a:br>
              <a:rPr lang="cs-CZ" sz="1200" b="0" dirty="0"/>
            </a:br>
            <a:r>
              <a:rPr lang="cs-CZ" sz="1200" b="0" dirty="0"/>
              <a:t>Nobelova cena - 1915</a:t>
            </a:r>
            <a:endParaRPr lang="en-US" sz="1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2D2A806C-24BB-4937-8B20-237479D2841F}"/>
                  </a:ext>
                </a:extLst>
              </p:cNvPr>
              <p:cNvSpPr txBox="1"/>
              <p:nvPr/>
            </p:nvSpPr>
            <p:spPr>
              <a:xfrm>
                <a:off x="935194" y="6113694"/>
                <a:ext cx="194421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FFFA3B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cs-CZ" i="1" smtClean="0">
                              <a:solidFill>
                                <a:srgbClr val="FFFA3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FFFA3B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cs-CZ" b="1" i="0" smtClean="0">
                              <a:solidFill>
                                <a:srgbClr val="FFFA3B"/>
                              </a:solidFill>
                              <a:latin typeface="Cambria Math" panose="02040503050406030204" pitchFamily="18" charset="0"/>
                            </a:rPr>
                            <m:t>𝐡𝐤𝐥</m:t>
                          </m:r>
                        </m:sub>
                      </m:sSub>
                      <m:r>
                        <a:rPr lang="cs-CZ" b="1" i="0" smtClean="0">
                          <a:solidFill>
                            <a:srgbClr val="FFFA3B"/>
                          </a:solidFill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cs-CZ" b="1" i="1" smtClean="0">
                          <a:solidFill>
                            <a:srgbClr val="FFFA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cs-CZ" b="1" i="1" smtClean="0">
                          <a:solidFill>
                            <a:srgbClr val="FFFA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FFFA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cs-CZ" b="1" i="1" smtClean="0">
                          <a:solidFill>
                            <a:srgbClr val="FFFA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US" dirty="0">
                  <a:solidFill>
                    <a:srgbClr val="FFFA3B"/>
                  </a:solidFill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2D2A806C-24BB-4937-8B20-237479D28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194" y="6113694"/>
                <a:ext cx="1944216" cy="307777"/>
              </a:xfrm>
              <a:prstGeom prst="rect">
                <a:avLst/>
              </a:prstGeom>
              <a:blipFill>
                <a:blip r:embed="rId6"/>
                <a:stretch>
                  <a:fillRect l="-1881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>
            <a:extLst>
              <a:ext uri="{FF2B5EF4-FFF2-40B4-BE49-F238E27FC236}">
                <a16:creationId xmlns:a16="http://schemas.microsoft.com/office/drawing/2014/main" id="{F8FFD9FC-E345-40A7-B6FE-BC2B06020655}"/>
              </a:ext>
            </a:extLst>
          </p:cNvPr>
          <p:cNvSpPr txBox="1"/>
          <p:nvPr/>
        </p:nvSpPr>
        <p:spPr>
          <a:xfrm>
            <a:off x="3093877" y="6072390"/>
            <a:ext cx="1436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0" i="1" dirty="0"/>
              <a:t>n</a:t>
            </a:r>
            <a:r>
              <a:rPr lang="cs-CZ" sz="1600" b="0" dirty="0"/>
              <a:t> = 0,1,2,3,…</a:t>
            </a:r>
          </a:p>
          <a:p>
            <a:pPr algn="l"/>
            <a:r>
              <a:rPr lang="cs-CZ" sz="1600" b="0" dirty="0"/>
              <a:t>- řád reflexe </a:t>
            </a:r>
            <a:endParaRPr lang="en-US" sz="1600" b="0" i="1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5DC3A68-FE56-4CEF-9054-E80DCEA57FEC}"/>
              </a:ext>
            </a:extLst>
          </p:cNvPr>
          <p:cNvSpPr txBox="1"/>
          <p:nvPr/>
        </p:nvSpPr>
        <p:spPr>
          <a:xfrm>
            <a:off x="4959054" y="5949280"/>
            <a:ext cx="3037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dirty="0"/>
              <a:t>Reflexe </a:t>
            </a:r>
            <a:r>
              <a:rPr lang="cs-CZ" sz="1200" b="0" i="1" dirty="0"/>
              <a:t>n</a:t>
            </a:r>
            <a:r>
              <a:rPr lang="cs-CZ" sz="1200" b="0" dirty="0"/>
              <a:t>-</a:t>
            </a:r>
            <a:r>
              <a:rPr lang="cs-CZ" sz="1200" b="0" dirty="0" err="1"/>
              <a:t>tého</a:t>
            </a:r>
            <a:r>
              <a:rPr lang="cs-CZ" sz="1200" b="0" dirty="0"/>
              <a:t> řádu na souboru rovin (</a:t>
            </a:r>
            <a:r>
              <a:rPr lang="cs-CZ" sz="1200" b="0" i="1" dirty="0" err="1"/>
              <a:t>hkl</a:t>
            </a:r>
            <a:r>
              <a:rPr lang="cs-CZ" sz="1200" b="0" dirty="0"/>
              <a:t>) o </a:t>
            </a:r>
            <a:r>
              <a:rPr lang="cs-CZ" sz="1200" b="0" dirty="0" err="1"/>
              <a:t>mezirovinné</a:t>
            </a:r>
            <a:r>
              <a:rPr lang="cs-CZ" sz="1200" b="0" dirty="0"/>
              <a:t> vzdálenosti </a:t>
            </a:r>
            <a:r>
              <a:rPr lang="cs-CZ" sz="1200" b="0" i="1" dirty="0" err="1"/>
              <a:t>d</a:t>
            </a:r>
            <a:r>
              <a:rPr lang="cs-CZ" sz="1200" b="0" baseline="-25000" dirty="0" err="1"/>
              <a:t>hkl</a:t>
            </a:r>
            <a:r>
              <a:rPr lang="cs-CZ" sz="1200" b="0" dirty="0"/>
              <a:t> je ekvivalentní reflexi prvního řádu </a:t>
            </a:r>
            <a:br>
              <a:rPr lang="cs-CZ" sz="1200" b="0" dirty="0"/>
            </a:br>
            <a:r>
              <a:rPr lang="cs-CZ" sz="1200" b="0" dirty="0"/>
              <a:t>na souboru rovin (</a:t>
            </a:r>
            <a:r>
              <a:rPr lang="cs-CZ" sz="1200" b="0" i="1" dirty="0" err="1"/>
              <a:t>nh</a:t>
            </a:r>
            <a:r>
              <a:rPr lang="cs-CZ" sz="1200" b="0" i="1" dirty="0"/>
              <a:t> </a:t>
            </a:r>
            <a:r>
              <a:rPr lang="cs-CZ" sz="1200" b="0" i="1" dirty="0" err="1"/>
              <a:t>nk</a:t>
            </a:r>
            <a:r>
              <a:rPr lang="cs-CZ" sz="1200" b="0" i="1" dirty="0"/>
              <a:t> </a:t>
            </a:r>
            <a:r>
              <a:rPr lang="cs-CZ" sz="1200" b="0" i="1" dirty="0" err="1"/>
              <a:t>nl</a:t>
            </a:r>
            <a:r>
              <a:rPr lang="cs-CZ" sz="1200" b="0" dirty="0"/>
              <a:t>).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15893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29BB1C-1359-470D-9D46-3C1848030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r>
              <a:rPr lang="cs-CZ" sz="3600" dirty="0"/>
              <a:t>Spektrum </a:t>
            </a:r>
            <a:r>
              <a:rPr lang="cs-CZ" sz="3600" dirty="0" err="1"/>
              <a:t>Mo</a:t>
            </a:r>
            <a:r>
              <a:rPr lang="cs-CZ" sz="3600" dirty="0"/>
              <a:t> rentgenky (</a:t>
            </a:r>
            <a:r>
              <a:rPr lang="cs-CZ" sz="3600" dirty="0" err="1"/>
              <a:t>Leybold</a:t>
            </a:r>
            <a:r>
              <a:rPr lang="cs-CZ" sz="3600" dirty="0"/>
              <a:t>)</a:t>
            </a:r>
            <a:endParaRPr lang="en-US" sz="36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CF4DF75-278F-4A5E-8195-9ADD0A1ED1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5" y="1428058"/>
            <a:ext cx="3822575" cy="3787824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6F2C900D-75AE-4669-B90F-AF57EA2AF2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012" y="1447044"/>
            <a:ext cx="4260846" cy="3042842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C262250-AAFE-4B91-A26A-7780D359A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25144"/>
            <a:ext cx="3672408" cy="16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63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6"/>
          <p:cNvSpPr txBox="1">
            <a:spLocks noChangeArrowheads="1"/>
          </p:cNvSpPr>
          <p:nvPr/>
        </p:nvSpPr>
        <p:spPr bwMode="auto">
          <a:xfrm>
            <a:off x="0" y="404664"/>
            <a:ext cx="899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200" b="1" dirty="0"/>
              <a:t>Vznik charakteristického RTG </a:t>
            </a:r>
            <a:r>
              <a:rPr lang="cs-CZ" sz="3200" dirty="0"/>
              <a:t>záření</a:t>
            </a:r>
            <a:endParaRPr lang="sk-SK" b="1" dirty="0"/>
          </a:p>
        </p:txBody>
      </p:sp>
      <p:pic>
        <p:nvPicPr>
          <p:cNvPr id="16387" name="Picture 1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56792"/>
            <a:ext cx="6324600" cy="47577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2267744" y="2420888"/>
            <a:ext cx="1800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Valenční pás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ruhy na vodě">
  <a:themeElements>
    <a:clrScheme name="Kruhy na vodě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Kruhy na vodě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ruhy na vodě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uhy na vodě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3989</TotalTime>
  <Words>361</Words>
  <Application>Microsoft Office PowerPoint</Application>
  <PresentationFormat>Předvádění na obrazovce (4:3)</PresentationFormat>
  <Paragraphs>83</Paragraphs>
  <Slides>23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Cambria Math</vt:lpstr>
      <vt:lpstr>Symbol</vt:lpstr>
      <vt:lpstr>Wingdings</vt:lpstr>
      <vt:lpstr>Kruhy na vodě</vt:lpstr>
      <vt:lpstr>Rovnice</vt:lpstr>
      <vt:lpstr>Fyzika kondenzovaného stavu</vt:lpstr>
      <vt:lpstr>Prezentace aplikace PowerPoint</vt:lpstr>
      <vt:lpstr>Prezentace aplikace PowerPoint</vt:lpstr>
      <vt:lpstr>8. 7. 1912</vt:lpstr>
      <vt:lpstr>Difrakce na rovinné mřížce</vt:lpstr>
      <vt:lpstr>Laueho rozptyl</vt:lpstr>
      <vt:lpstr>Braggův rozptyl</vt:lpstr>
      <vt:lpstr>Spektrum Mo rentgenky (Leybold)</vt:lpstr>
      <vt:lpstr>Prezentace aplikace PowerPoint</vt:lpstr>
      <vt:lpstr> - filtr</vt:lpstr>
      <vt:lpstr>Prezentace aplikace PowerPoint</vt:lpstr>
      <vt:lpstr>Laueho metoda</vt:lpstr>
      <vt:lpstr>Metoda otáčivého krystalu</vt:lpstr>
      <vt:lpstr>Debye - Scherrer</vt:lpstr>
      <vt:lpstr>Reciproká mříž</vt:lpstr>
      <vt:lpstr>Konstrukce reciproké mříže</vt:lpstr>
      <vt:lpstr>Objem primitivní buňky</vt:lpstr>
      <vt:lpstr>Základní translační vektory reciproké mřížky</vt:lpstr>
      <vt:lpstr>Přímá a reciproká mříž</vt:lpstr>
      <vt:lpstr>Ewaldova konstrukce</vt:lpstr>
      <vt:lpstr>Difraktovaná vlna</vt:lpstr>
      <vt:lpstr>Elektronový mikroskop</vt:lpstr>
      <vt:lpstr>Schéma transmisního elektronového mikroskopu</vt:lpstr>
    </vt:vector>
  </TitlesOfParts>
  <Company>KDF MFF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Zdeněk Drozd</dc:creator>
  <cp:lastModifiedBy>Zdeněk Drozd</cp:lastModifiedBy>
  <cp:revision>294</cp:revision>
  <dcterms:created xsi:type="dcterms:W3CDTF">2007-02-24T17:18:26Z</dcterms:created>
  <dcterms:modified xsi:type="dcterms:W3CDTF">2024-10-19T18:27:03Z</dcterms:modified>
</cp:coreProperties>
</file>